
<file path=[Content_Types].xml><?xml version="1.0" encoding="utf-8"?>
<Types xmlns="http://schemas.openxmlformats.org/package/2006/content-types">
  <Default Extension="bin" ContentType="application/vnd.openxmlformats-officedocument.oleObject"/>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embeddedFontLst>
    <p:embeddedFont>
      <p:font typeface="Arial Black" panose="020B0A04020102020204" pitchFamily="34" charset="0"/>
      <p:bold r:id="rId20"/>
    </p:embeddedFont>
    <p:embeddedFont>
      <p:font typeface="Calibri" panose="020F0502020204030204" pitchFamily="34" charset="0"/>
      <p:regular r:id="rId21"/>
      <p:bold r:id="rId22"/>
      <p:italic r:id="rId23"/>
      <p:boldItalic r:id="rId24"/>
    </p:embeddedFont>
    <p:embeddedFont>
      <p:font typeface="Cambria" panose="02040503050406030204" pitchFamily="18" charset="0"/>
      <p:regular r:id="rId25"/>
      <p:bold r:id="rId26"/>
      <p:italic r:id="rId27"/>
      <p:boldItalic r:id="rId28"/>
    </p:embeddedFont>
    <p:embeddedFont>
      <p:font typeface="Quattrocento Sans" panose="020B0604020202020204" charset="0"/>
      <p:regular r:id="rId29"/>
      <p:bold r:id="rId30"/>
      <p:italic r:id="rId31"/>
      <p:boldItalic r:id="rId32"/>
    </p:embeddedFont>
    <p:embeddedFont>
      <p:font typeface="Roboto" panose="02000000000000000000" pitchFamily="2" charset="0"/>
      <p:regular r:id="rId33"/>
      <p:bold r:id="rId34"/>
      <p:italic r:id="rId35"/>
      <p:boldItalic r:id="rId36"/>
    </p:embeddedFont>
    <p:embeddedFont>
      <p:font typeface="Roboto Thin" panose="02000000000000000000" pitchFamily="2"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1" roundtripDataSignature="AMtx7mhDAVWKtHskNHm0NmPFoQ385yHbT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BBE4D6-C81A-4D0F-90DD-8A1152EB881D}">
  <a:tblStyle styleId="{40BBE4D6-C81A-4D0F-90DD-8A1152EB881D}"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FF7"/>
          </a:solidFill>
        </a:fill>
      </a:tcStyle>
    </a:wholeTbl>
    <a:band1H>
      <a:tcTxStyle/>
      <a:tcStyle>
        <a:tcBdr/>
        <a:fill>
          <a:solidFill>
            <a:srgbClr val="D0DEEF"/>
          </a:solidFill>
        </a:fill>
      </a:tcStyle>
    </a:band1H>
    <a:band2H>
      <a:tcTxStyle/>
      <a:tcStyle>
        <a:tcBdr/>
      </a:tcStyle>
    </a:band2H>
    <a:band1V>
      <a:tcTxStyle/>
      <a:tcStyle>
        <a:tcBdr/>
        <a:fill>
          <a:solidFill>
            <a:srgbClr val="D0DEEF"/>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81" d="100"/>
          <a:sy n="81" d="100"/>
        </p:scale>
        <p:origin x="725" y="1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font" Target="fonts/font20.fntdata"/><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font" Target="fonts/font21.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 Id="rId20" Type="http://schemas.openxmlformats.org/officeDocument/2006/relationships/font" Target="fonts/font1.fntdata"/><Relationship Id="rId41" Type="http://customschemas.google.com/relationships/presentationmetadata" Target="metadata"/></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2.png>
</file>

<file path=ppt/media/image3.jpeg>
</file>

<file path=ppt/media/image4.jp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pexels.com/@fauxels?utm_content=attributionCopyText&amp;utm_medium=referral&amp;utm_source=pexels"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www.pexels.com/photo/photo-of-person-pointing-on-laptop-3183171/?utm_content=attributionCopyText&amp;utm_medium=referral&amp;utm_source=pexels"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cfc85f09b5_0_1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gcfc85f09b5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cfc85f09b5_0_190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9" name="Google Shape;179;gcfc85f09b5_0_190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10674234ff3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8" name="Google Shape;218;g10674234ff3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cfc85f09b5_0_191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6" name="Google Shape;226;gcfc85f09b5_0_19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0674234ff3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5" name="Google Shape;255;g10674234ff3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62" name="Google Shape;262;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9" name="Google Shape;269;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1066b0b9eec_0_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1066b0b9eec_0_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7" name="Google Shape;277;g1066b0b9eec_0_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17</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 name="Google Shape;9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0" i="0">
                <a:solidFill>
                  <a:srgbClr val="1A1A1A"/>
                </a:solidFill>
                <a:latin typeface="Arial"/>
                <a:ea typeface="Arial"/>
                <a:cs typeface="Arial"/>
                <a:sym typeface="Arial"/>
              </a:rPr>
              <a:t>Photo by </a:t>
            </a:r>
            <a:r>
              <a:rPr lang="en-US" b="1" i="0" u="sng" strike="noStrike">
                <a:solidFill>
                  <a:srgbClr val="1A1A1A"/>
                </a:solidFill>
                <a:latin typeface="Arial"/>
                <a:ea typeface="Arial"/>
                <a:cs typeface="Arial"/>
                <a:sym typeface="Arial"/>
                <a:hlinkClick r:id="rId3">
                  <a:extLst>
                    <a:ext uri="{A12FA001-AC4F-418D-AE19-62706E023703}">
                      <ahyp:hlinkClr xmlns:ahyp="http://schemas.microsoft.com/office/drawing/2018/hyperlinkcolor" val="tx"/>
                    </a:ext>
                  </a:extLst>
                </a:hlinkClick>
              </a:rPr>
              <a:t>fauxels</a:t>
            </a:r>
            <a:r>
              <a:rPr lang="en-US" b="0" i="0">
                <a:solidFill>
                  <a:srgbClr val="1A1A1A"/>
                </a:solidFill>
                <a:latin typeface="Arial"/>
                <a:ea typeface="Arial"/>
                <a:cs typeface="Arial"/>
                <a:sym typeface="Arial"/>
              </a:rPr>
              <a:t> from </a:t>
            </a:r>
            <a:r>
              <a:rPr lang="en-US" b="1" i="0" u="sng" strike="noStrike">
                <a:solidFill>
                  <a:srgbClr val="1A1A1A"/>
                </a:solidFill>
                <a:latin typeface="Arial"/>
                <a:ea typeface="Arial"/>
                <a:cs typeface="Arial"/>
                <a:sym typeface="Arial"/>
                <a:hlinkClick r:id="rId4">
                  <a:extLst>
                    <a:ext uri="{A12FA001-AC4F-418D-AE19-62706E023703}">
                      <ahyp:hlinkClr xmlns:ahyp="http://schemas.microsoft.com/office/drawing/2018/hyperlinkcolor" val="tx"/>
                    </a:ext>
                  </a:extLst>
                </a:hlinkClick>
              </a:rPr>
              <a:t>Pexels</a:t>
            </a:r>
            <a:endParaRPr/>
          </a:p>
        </p:txBody>
      </p:sp>
      <p:sp>
        <p:nvSpPr>
          <p:cNvPr id="92" name="Google Shape;9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cfc85f09b5_1_7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cfc85f09b5_1_73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0" name="Google Shape;120;gcfc85f09b5_1_73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5" name="Google Shape;12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2" name="Google Shape;13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9" name="Google Shape;139;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6" name="Google Shape;146;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3" name="Google Shape;153;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22"/>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3"/>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23"/>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
        <p:cNvGrpSpPr/>
        <p:nvPr/>
      </p:nvGrpSpPr>
      <p:grpSpPr>
        <a:xfrm>
          <a:off x="0" y="0"/>
          <a:ext cx="0" cy="0"/>
          <a:chOff x="0" y="0"/>
          <a:chExt cx="0" cy="0"/>
        </a:xfrm>
      </p:grpSpPr>
      <p:sp>
        <p:nvSpPr>
          <p:cNvPr id="28" name="Google Shape;28;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16"/>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16"/>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4" name="Google Shape;34;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17"/>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17"/>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1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18"/>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7" name="Google Shape;47;p18"/>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18"/>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18"/>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1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2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20"/>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20"/>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2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21"/>
          <p:cNvSpPr>
            <a:spLocks noGrp="1"/>
          </p:cNvSpPr>
          <p:nvPr>
            <p:ph type="pic" idx="2"/>
          </p:nvPr>
        </p:nvSpPr>
        <p:spPr>
          <a:xfrm>
            <a:off x="5183188" y="987425"/>
            <a:ext cx="6172200" cy="4873625"/>
          </a:xfrm>
          <a:prstGeom prst="rect">
            <a:avLst/>
          </a:prstGeom>
          <a:noFill/>
          <a:ln>
            <a:noFill/>
          </a:ln>
        </p:spPr>
      </p:sp>
      <p:sp>
        <p:nvSpPr>
          <p:cNvPr id="68" name="Google Shape;68;p21"/>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3.jpeg"/><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image" Target="../media/image1.png"/><Relationship Id="rId5" Type="http://schemas.openxmlformats.org/officeDocument/2006/relationships/oleObject" Target="../embeddings/oleObject1.bin"/><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18.jp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4">
            <a:alphaModFix/>
          </a:blip>
          <a:stretch>
            <a:fillRect/>
          </a:stretch>
        </a:blipFill>
        <a:effectLst/>
      </p:bgPr>
    </p:bg>
    <p:spTree>
      <p:nvGrpSpPr>
        <p:cNvPr id="1" name="Shape 87"/>
        <p:cNvGrpSpPr/>
        <p:nvPr/>
      </p:nvGrpSpPr>
      <p:grpSpPr>
        <a:xfrm>
          <a:off x="0" y="0"/>
          <a:ext cx="0" cy="0"/>
          <a:chOff x="0" y="0"/>
          <a:chExt cx="0" cy="0"/>
        </a:xfrm>
      </p:grpSpPr>
      <p:graphicFrame>
        <p:nvGraphicFramePr>
          <p:cNvPr id="88" name="Google Shape;88;p1"/>
          <p:cNvGraphicFramePr/>
          <p:nvPr/>
        </p:nvGraphicFramePr>
        <p:xfrm>
          <a:off x="190500" y="190500"/>
          <a:ext cx="7007225" cy="1930400"/>
        </p:xfrm>
        <a:graphic>
          <a:graphicData uri="http://schemas.openxmlformats.org/presentationml/2006/ole">
            <mc:AlternateContent xmlns:mc="http://schemas.openxmlformats.org/markup-compatibility/2006">
              <mc:Choice xmlns:v="urn:schemas-microsoft-com:vml" Requires="v">
                <p:oleObj spid="_x0000_s1030" name="Bitmap Image" r:id="rId5" imgW="7007860" imgH="1929765" progId="Paint.Picture">
                  <p:embed/>
                </p:oleObj>
              </mc:Choice>
              <mc:Fallback>
                <p:oleObj name="Bitmap Image" r:id="rId5" imgW="7007860" imgH="1929765" progId="Paint.Picture">
                  <p:embed/>
                  <p:pic>
                    <p:nvPicPr>
                      <p:cNvPr id="88" name="Google Shape;88;p1"/>
                      <p:cNvPicPr preferRelativeResize="0"/>
                      <p:nvPr/>
                    </p:nvPicPr>
                    <p:blipFill rotWithShape="1">
                      <a:blip r:embed="rId6">
                        <a:alphaModFix/>
                      </a:blip>
                      <a:srcRect/>
                      <a:stretch>
                        <a:fillRect/>
                      </a:stretch>
                    </p:blipFill>
                    <p:spPr>
                      <a:xfrm>
                        <a:off x="190500" y="190500"/>
                        <a:ext cx="7007225" cy="1930400"/>
                      </a:xfrm>
                      <a:prstGeom prst="rect">
                        <a:avLst/>
                      </a:prstGeom>
                      <a:noFill/>
                      <a:ln w="9525" cap="flat" cmpd="sng">
                        <a:solidFill>
                          <a:schemeClr val="dk1"/>
                        </a:solidFill>
                        <a:prstDash val="solid"/>
                        <a:round/>
                        <a:headEnd type="none" w="sm" len="sm"/>
                        <a:tailEnd type="none" w="sm" len="sm"/>
                      </a:ln>
                    </p:spPr>
                  </p:pic>
                </p:oleObj>
              </mc:Fallback>
            </mc:AlternateContent>
          </a:graphicData>
        </a:graphic>
      </p:graphicFrame>
      <p:sp>
        <p:nvSpPr>
          <p:cNvPr id="3" name="Rectangle 2">
            <a:extLst>
              <a:ext uri="{FF2B5EF4-FFF2-40B4-BE49-F238E27FC236}">
                <a16:creationId xmlns:a16="http://schemas.microsoft.com/office/drawing/2014/main" id="{F8783C46-57C2-4E2E-B392-F7B2AE7D6509}"/>
              </a:ext>
            </a:extLst>
          </p:cNvPr>
          <p:cNvSpPr/>
          <p:nvPr/>
        </p:nvSpPr>
        <p:spPr>
          <a:xfrm>
            <a:off x="0" y="5533534"/>
            <a:ext cx="7956223" cy="1324466"/>
          </a:xfrm>
          <a:prstGeom prst="rect">
            <a:avLst/>
          </a:prstGeom>
          <a:blipFill>
            <a:blip r:embed="rId7"/>
            <a:tile tx="0" ty="0" sx="100000" sy="100000" flip="none" algn="tl"/>
          </a:blip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4000" b="1" i="1" cap="none" spc="0" dirty="0">
                <a:ln w="0"/>
                <a:solidFill>
                  <a:srgbClr val="92D050"/>
                </a:solidFill>
                <a:effectLst>
                  <a:reflection blurRad="6350" stA="53000" endA="300" endPos="35500" dir="5400000" sy="-90000" algn="bl" rotWithShape="0"/>
                </a:effectLst>
                <a:latin typeface="Arial Black" panose="020B0A04020102020204" pitchFamily="34" charset="0"/>
              </a:rPr>
              <a:t>Number of Counters Problem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1"/>
        <p:cNvGrpSpPr/>
        <p:nvPr/>
      </p:nvGrpSpPr>
      <p:grpSpPr>
        <a:xfrm>
          <a:off x="0" y="0"/>
          <a:ext cx="0" cy="0"/>
          <a:chOff x="0" y="0"/>
          <a:chExt cx="0" cy="0"/>
        </a:xfrm>
      </p:grpSpPr>
      <p:sp>
        <p:nvSpPr>
          <p:cNvPr id="162" name="Google Shape;162;gcfc85f09b5_0_10"/>
          <p:cNvSpPr/>
          <p:nvPr/>
        </p:nvSpPr>
        <p:spPr>
          <a:xfrm>
            <a:off x="1241250" y="781200"/>
            <a:ext cx="9709500" cy="5295600"/>
          </a:xfrm>
          <a:prstGeom prst="round2SameRect">
            <a:avLst>
              <a:gd name="adj1" fmla="val 0"/>
              <a:gd name="adj2" fmla="val 0"/>
            </a:avLst>
          </a:prstGeom>
          <a:gradFill>
            <a:gsLst>
              <a:gs pos="0">
                <a:srgbClr val="152839"/>
              </a:gs>
              <a:gs pos="100000">
                <a:srgbClr val="152839">
                  <a:alpha val="91764"/>
                </a:srgbClr>
              </a:gs>
            </a:gsLst>
            <a:lin ang="1350003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3" name="Google Shape;163;gcfc85f09b5_0_10"/>
          <p:cNvSpPr/>
          <p:nvPr/>
        </p:nvSpPr>
        <p:spPr>
          <a:xfrm>
            <a:off x="1476330" y="937080"/>
            <a:ext cx="6302400" cy="5817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2800"/>
              <a:buFont typeface="Quattrocento Sans"/>
              <a:buNone/>
            </a:pPr>
            <a:r>
              <a:rPr lang="en-US" sz="2800" b="1">
                <a:solidFill>
                  <a:schemeClr val="lt1"/>
                </a:solidFill>
                <a:latin typeface="Quattrocento Sans"/>
                <a:ea typeface="Quattrocento Sans"/>
                <a:cs typeface="Quattrocento Sans"/>
                <a:sym typeface="Quattrocento Sans"/>
              </a:rPr>
              <a:t>Working Flow</a:t>
            </a:r>
            <a:endParaRPr sz="2800" b="1">
              <a:solidFill>
                <a:schemeClr val="lt1"/>
              </a:solidFill>
              <a:latin typeface="Quattrocento Sans"/>
              <a:ea typeface="Quattrocento Sans"/>
              <a:cs typeface="Quattrocento Sans"/>
              <a:sym typeface="Quattrocento Sans"/>
            </a:endParaRPr>
          </a:p>
        </p:txBody>
      </p:sp>
      <p:sp>
        <p:nvSpPr>
          <p:cNvPr id="164" name="Google Shape;164;gcfc85f09b5_0_10"/>
          <p:cNvSpPr/>
          <p:nvPr/>
        </p:nvSpPr>
        <p:spPr>
          <a:xfrm>
            <a:off x="5070591" y="1518767"/>
            <a:ext cx="2050800" cy="590100"/>
          </a:xfrm>
          <a:prstGeom prst="roundRect">
            <a:avLst>
              <a:gd name="adj" fmla="val 50000"/>
            </a:avLst>
          </a:prstGeom>
          <a:solidFill>
            <a:srgbClr val="E69138"/>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300" dirty="0" err="1">
                <a:solidFill>
                  <a:srgbClr val="FFFFFF"/>
                </a:solidFill>
                <a:latin typeface="Roboto"/>
                <a:ea typeface="Roboto"/>
                <a:cs typeface="Roboto"/>
                <a:sym typeface="Roboto"/>
              </a:rPr>
              <a:t>DMart</a:t>
            </a:r>
            <a:r>
              <a:rPr lang="en-US" sz="1300" dirty="0">
                <a:solidFill>
                  <a:srgbClr val="FFFFFF"/>
                </a:solidFill>
                <a:latin typeface="Roboto"/>
                <a:ea typeface="Roboto"/>
                <a:cs typeface="Roboto"/>
                <a:sym typeface="Roboto"/>
              </a:rPr>
              <a:t> number of counters problem</a:t>
            </a:r>
            <a:endParaRPr sz="1900" dirty="0">
              <a:solidFill>
                <a:srgbClr val="FFFFFF"/>
              </a:solidFill>
            </a:endParaRPr>
          </a:p>
        </p:txBody>
      </p:sp>
      <p:sp>
        <p:nvSpPr>
          <p:cNvPr id="165" name="Google Shape;165;gcfc85f09b5_0_10"/>
          <p:cNvSpPr/>
          <p:nvPr/>
        </p:nvSpPr>
        <p:spPr>
          <a:xfrm>
            <a:off x="7361087" y="2784519"/>
            <a:ext cx="2050800" cy="590100"/>
          </a:xfrm>
          <a:prstGeom prst="roundRect">
            <a:avLst>
              <a:gd name="adj" fmla="val 50000"/>
            </a:avLst>
          </a:prstGeom>
          <a:solidFill>
            <a:srgbClr val="E69138"/>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300">
                <a:solidFill>
                  <a:srgbClr val="FFFFFF"/>
                </a:solidFill>
                <a:latin typeface="Roboto"/>
                <a:ea typeface="Roboto"/>
                <a:cs typeface="Roboto"/>
                <a:sym typeface="Roboto"/>
              </a:rPr>
              <a:t>Model Building</a:t>
            </a:r>
            <a:endParaRPr sz="1900">
              <a:solidFill>
                <a:srgbClr val="FFFFFF"/>
              </a:solidFill>
            </a:endParaRPr>
          </a:p>
        </p:txBody>
      </p:sp>
      <p:sp>
        <p:nvSpPr>
          <p:cNvPr id="166" name="Google Shape;166;gcfc85f09b5_0_10"/>
          <p:cNvSpPr/>
          <p:nvPr/>
        </p:nvSpPr>
        <p:spPr>
          <a:xfrm>
            <a:off x="2696221" y="2784519"/>
            <a:ext cx="2050800" cy="590100"/>
          </a:xfrm>
          <a:prstGeom prst="roundRect">
            <a:avLst>
              <a:gd name="adj" fmla="val 50000"/>
            </a:avLst>
          </a:prstGeom>
          <a:solidFill>
            <a:srgbClr val="E69138"/>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300" dirty="0">
                <a:solidFill>
                  <a:srgbClr val="FFFFFF"/>
                </a:solidFill>
                <a:latin typeface="Roboto"/>
                <a:ea typeface="Roboto"/>
                <a:cs typeface="Roboto"/>
                <a:sym typeface="Roboto"/>
              </a:rPr>
              <a:t>Data Creation</a:t>
            </a:r>
            <a:endParaRPr sz="1900" dirty="0">
              <a:solidFill>
                <a:srgbClr val="FFFFFF"/>
              </a:solidFill>
            </a:endParaRPr>
          </a:p>
        </p:txBody>
      </p:sp>
      <p:sp>
        <p:nvSpPr>
          <p:cNvPr id="167" name="Google Shape;167;gcfc85f09b5_0_10"/>
          <p:cNvSpPr/>
          <p:nvPr/>
        </p:nvSpPr>
        <p:spPr>
          <a:xfrm>
            <a:off x="1583200" y="4333670"/>
            <a:ext cx="2050800" cy="590100"/>
          </a:xfrm>
          <a:prstGeom prst="roundRect">
            <a:avLst>
              <a:gd name="adj" fmla="val 50000"/>
            </a:avLst>
          </a:prstGeom>
          <a:solidFill>
            <a:srgbClr val="E69138"/>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300" dirty="0">
                <a:solidFill>
                  <a:srgbClr val="FFFFFF"/>
                </a:solidFill>
                <a:latin typeface="Roboto"/>
                <a:ea typeface="Roboto"/>
                <a:cs typeface="Roboto"/>
                <a:sym typeface="Roboto"/>
              </a:rPr>
              <a:t>Defining Various Features</a:t>
            </a:r>
            <a:endParaRPr sz="1900" dirty="0">
              <a:solidFill>
                <a:srgbClr val="FFFFFF"/>
              </a:solidFill>
            </a:endParaRPr>
          </a:p>
        </p:txBody>
      </p:sp>
      <p:sp>
        <p:nvSpPr>
          <p:cNvPr id="168" name="Google Shape;168;gcfc85f09b5_0_10"/>
          <p:cNvSpPr/>
          <p:nvPr/>
        </p:nvSpPr>
        <p:spPr>
          <a:xfrm>
            <a:off x="3837191" y="4333670"/>
            <a:ext cx="2050800" cy="590100"/>
          </a:xfrm>
          <a:prstGeom prst="roundRect">
            <a:avLst>
              <a:gd name="adj" fmla="val 50000"/>
            </a:avLst>
          </a:prstGeom>
          <a:solidFill>
            <a:srgbClr val="E69138"/>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300">
                <a:solidFill>
                  <a:srgbClr val="FFFFFF"/>
                </a:solidFill>
                <a:latin typeface="Roboto"/>
                <a:ea typeface="Roboto"/>
                <a:cs typeface="Roboto"/>
                <a:sym typeface="Roboto"/>
              </a:rPr>
              <a:t>Creating Records</a:t>
            </a:r>
            <a:endParaRPr sz="1900">
              <a:solidFill>
                <a:srgbClr val="FFFFFF"/>
              </a:solidFill>
            </a:endParaRPr>
          </a:p>
        </p:txBody>
      </p:sp>
      <p:sp>
        <p:nvSpPr>
          <p:cNvPr id="169" name="Google Shape;169;gcfc85f09b5_0_10"/>
          <p:cNvSpPr/>
          <p:nvPr/>
        </p:nvSpPr>
        <p:spPr>
          <a:xfrm>
            <a:off x="6250800" y="4333670"/>
            <a:ext cx="2050800" cy="590100"/>
          </a:xfrm>
          <a:prstGeom prst="roundRect">
            <a:avLst>
              <a:gd name="adj" fmla="val 50000"/>
            </a:avLst>
          </a:prstGeom>
          <a:solidFill>
            <a:srgbClr val="E69138"/>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300" dirty="0">
                <a:solidFill>
                  <a:srgbClr val="FFFFFF"/>
                </a:solidFill>
                <a:latin typeface="Roboto"/>
                <a:ea typeface="Roboto"/>
                <a:cs typeface="Roboto"/>
                <a:sym typeface="Roboto"/>
              </a:rPr>
              <a:t>Trying out various Models</a:t>
            </a:r>
            <a:endParaRPr sz="1900" dirty="0">
              <a:solidFill>
                <a:srgbClr val="FFFFFF"/>
              </a:solidFill>
            </a:endParaRPr>
          </a:p>
        </p:txBody>
      </p:sp>
      <p:sp>
        <p:nvSpPr>
          <p:cNvPr id="170" name="Google Shape;170;gcfc85f09b5_0_10"/>
          <p:cNvSpPr/>
          <p:nvPr/>
        </p:nvSpPr>
        <p:spPr>
          <a:xfrm>
            <a:off x="8557991" y="4333670"/>
            <a:ext cx="2050800" cy="590100"/>
          </a:xfrm>
          <a:prstGeom prst="roundRect">
            <a:avLst>
              <a:gd name="adj" fmla="val 50000"/>
            </a:avLst>
          </a:prstGeom>
          <a:solidFill>
            <a:srgbClr val="E69138"/>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300">
                <a:solidFill>
                  <a:srgbClr val="FFFFFF"/>
                </a:solidFill>
                <a:latin typeface="Roboto"/>
                <a:ea typeface="Roboto"/>
                <a:cs typeface="Roboto"/>
                <a:sym typeface="Roboto"/>
              </a:rPr>
              <a:t>Implementing Finalized model</a:t>
            </a:r>
            <a:endParaRPr sz="1900">
              <a:solidFill>
                <a:srgbClr val="FFFFFF"/>
              </a:solidFill>
            </a:endParaRPr>
          </a:p>
        </p:txBody>
      </p:sp>
      <p:cxnSp>
        <p:nvCxnSpPr>
          <p:cNvPr id="171" name="Google Shape;171;gcfc85f09b5_0_10"/>
          <p:cNvCxnSpPr>
            <a:stCxn id="164" idx="2"/>
            <a:endCxn id="165" idx="0"/>
          </p:cNvCxnSpPr>
          <p:nvPr/>
        </p:nvCxnSpPr>
        <p:spPr>
          <a:xfrm rot="-5400000" flipH="1">
            <a:off x="6903441" y="1301417"/>
            <a:ext cx="675600" cy="2290500"/>
          </a:xfrm>
          <a:prstGeom prst="bentConnector3">
            <a:avLst>
              <a:gd name="adj1" fmla="val 50004"/>
            </a:avLst>
          </a:prstGeom>
          <a:noFill/>
          <a:ln w="9525" cap="flat" cmpd="sng">
            <a:solidFill>
              <a:srgbClr val="C2C2C2"/>
            </a:solidFill>
            <a:prstDash val="solid"/>
            <a:round/>
            <a:headEnd type="none" w="sm" len="sm"/>
            <a:tailEnd type="none" w="sm" len="sm"/>
          </a:ln>
        </p:spPr>
      </p:cxnSp>
      <p:cxnSp>
        <p:nvCxnSpPr>
          <p:cNvPr id="172" name="Google Shape;172;gcfc85f09b5_0_10"/>
          <p:cNvCxnSpPr>
            <a:stCxn id="166" idx="0"/>
            <a:endCxn id="164" idx="2"/>
          </p:cNvCxnSpPr>
          <p:nvPr/>
        </p:nvCxnSpPr>
        <p:spPr>
          <a:xfrm rot="-5400000">
            <a:off x="4571071" y="1259469"/>
            <a:ext cx="675600" cy="2374500"/>
          </a:xfrm>
          <a:prstGeom prst="bentConnector3">
            <a:avLst>
              <a:gd name="adj1" fmla="val 50004"/>
            </a:avLst>
          </a:prstGeom>
          <a:noFill/>
          <a:ln w="9525" cap="flat" cmpd="sng">
            <a:solidFill>
              <a:srgbClr val="C2C2C2"/>
            </a:solidFill>
            <a:prstDash val="solid"/>
            <a:round/>
            <a:headEnd type="none" w="sm" len="sm"/>
            <a:tailEnd type="none" w="sm" len="sm"/>
          </a:ln>
        </p:spPr>
      </p:cxnSp>
      <p:cxnSp>
        <p:nvCxnSpPr>
          <p:cNvPr id="173" name="Google Shape;173;gcfc85f09b5_0_10"/>
          <p:cNvCxnSpPr>
            <a:stCxn id="166" idx="2"/>
            <a:endCxn id="168" idx="0"/>
          </p:cNvCxnSpPr>
          <p:nvPr/>
        </p:nvCxnSpPr>
        <p:spPr>
          <a:xfrm rot="-5400000" flipH="1">
            <a:off x="3812521" y="3283718"/>
            <a:ext cx="959100" cy="1140900"/>
          </a:xfrm>
          <a:prstGeom prst="bentConnector3">
            <a:avLst>
              <a:gd name="adj1" fmla="val 49997"/>
            </a:avLst>
          </a:prstGeom>
          <a:noFill/>
          <a:ln w="9525" cap="flat" cmpd="sng">
            <a:solidFill>
              <a:srgbClr val="C2C2C2"/>
            </a:solidFill>
            <a:prstDash val="solid"/>
            <a:round/>
            <a:headEnd type="none" w="sm" len="sm"/>
            <a:tailEnd type="none" w="sm" len="sm"/>
          </a:ln>
        </p:spPr>
      </p:cxnSp>
      <p:cxnSp>
        <p:nvCxnSpPr>
          <p:cNvPr id="174" name="Google Shape;174;gcfc85f09b5_0_10"/>
          <p:cNvCxnSpPr>
            <a:stCxn id="167" idx="0"/>
            <a:endCxn id="166" idx="2"/>
          </p:cNvCxnSpPr>
          <p:nvPr/>
        </p:nvCxnSpPr>
        <p:spPr>
          <a:xfrm rot="-5400000">
            <a:off x="2685550" y="3297620"/>
            <a:ext cx="959100" cy="1113000"/>
          </a:xfrm>
          <a:prstGeom prst="bentConnector3">
            <a:avLst>
              <a:gd name="adj1" fmla="val 49997"/>
            </a:avLst>
          </a:prstGeom>
          <a:noFill/>
          <a:ln w="9525" cap="flat" cmpd="sng">
            <a:solidFill>
              <a:srgbClr val="C2C2C2"/>
            </a:solidFill>
            <a:prstDash val="solid"/>
            <a:round/>
            <a:headEnd type="none" w="sm" len="sm"/>
            <a:tailEnd type="none" w="sm" len="sm"/>
          </a:ln>
        </p:spPr>
      </p:cxnSp>
      <p:cxnSp>
        <p:nvCxnSpPr>
          <p:cNvPr id="175" name="Google Shape;175;gcfc85f09b5_0_10"/>
          <p:cNvCxnSpPr>
            <a:stCxn id="165" idx="2"/>
            <a:endCxn id="170" idx="0"/>
          </p:cNvCxnSpPr>
          <p:nvPr/>
        </p:nvCxnSpPr>
        <p:spPr>
          <a:xfrm rot="-5400000" flipH="1">
            <a:off x="8505437" y="3255668"/>
            <a:ext cx="959100" cy="1197000"/>
          </a:xfrm>
          <a:prstGeom prst="bentConnector3">
            <a:avLst>
              <a:gd name="adj1" fmla="val 49997"/>
            </a:avLst>
          </a:prstGeom>
          <a:noFill/>
          <a:ln w="9525" cap="flat" cmpd="sng">
            <a:solidFill>
              <a:srgbClr val="C2C2C2"/>
            </a:solidFill>
            <a:prstDash val="solid"/>
            <a:round/>
            <a:headEnd type="none" w="sm" len="sm"/>
            <a:tailEnd type="none" w="sm" len="sm"/>
          </a:ln>
        </p:spPr>
      </p:cxnSp>
      <p:cxnSp>
        <p:nvCxnSpPr>
          <p:cNvPr id="176" name="Google Shape;176;gcfc85f09b5_0_10"/>
          <p:cNvCxnSpPr>
            <a:stCxn id="169" idx="0"/>
            <a:endCxn id="165" idx="2"/>
          </p:cNvCxnSpPr>
          <p:nvPr/>
        </p:nvCxnSpPr>
        <p:spPr>
          <a:xfrm rot="-5400000">
            <a:off x="7351800" y="3298970"/>
            <a:ext cx="959100" cy="1110300"/>
          </a:xfrm>
          <a:prstGeom prst="bentConnector3">
            <a:avLst>
              <a:gd name="adj1" fmla="val 49997"/>
            </a:avLst>
          </a:prstGeom>
          <a:noFill/>
          <a:ln w="9525" cap="flat" cmpd="sng">
            <a:solidFill>
              <a:srgbClr val="C2C2C2"/>
            </a:solidFill>
            <a:prstDash val="solid"/>
            <a:round/>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64"/>
                                        </p:tgtEl>
                                        <p:attrNameLst>
                                          <p:attrName>style.visibility</p:attrName>
                                        </p:attrNameLst>
                                      </p:cBhvr>
                                      <p:to>
                                        <p:strVal val="visible"/>
                                      </p:to>
                                    </p:set>
                                    <p:animEffect transition="in" filter="barn(inVertical)">
                                      <p:cBhvr>
                                        <p:cTn id="7" dur="500"/>
                                        <p:tgtEl>
                                          <p:spTgt spid="16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6"/>
                                        </p:tgtEl>
                                        <p:attrNameLst>
                                          <p:attrName>style.visibility</p:attrName>
                                        </p:attrNameLst>
                                      </p:cBhvr>
                                      <p:to>
                                        <p:strVal val="visible"/>
                                      </p:to>
                                    </p:set>
                                    <p:animEffect transition="in" filter="fade">
                                      <p:cBhvr>
                                        <p:cTn id="12" dur="500"/>
                                        <p:tgtEl>
                                          <p:spTgt spid="16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65"/>
                                        </p:tgtEl>
                                        <p:attrNameLst>
                                          <p:attrName>style.visibility</p:attrName>
                                        </p:attrNameLst>
                                      </p:cBhvr>
                                      <p:to>
                                        <p:strVal val="visible"/>
                                      </p:to>
                                    </p:set>
                                    <p:animEffect transition="in" filter="fade">
                                      <p:cBhvr>
                                        <p:cTn id="15" dur="500"/>
                                        <p:tgtEl>
                                          <p:spTgt spid="165"/>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grpId="0" nodeType="clickEffect">
                                  <p:stCondLst>
                                    <p:cond delay="0"/>
                                  </p:stCondLst>
                                  <p:childTnLst>
                                    <p:set>
                                      <p:cBhvr>
                                        <p:cTn id="19" dur="1" fill="hold">
                                          <p:stCondLst>
                                            <p:cond delay="0"/>
                                          </p:stCondLst>
                                        </p:cTn>
                                        <p:tgtEl>
                                          <p:spTgt spid="167"/>
                                        </p:tgtEl>
                                        <p:attrNameLst>
                                          <p:attrName>style.visibility</p:attrName>
                                        </p:attrNameLst>
                                      </p:cBhvr>
                                      <p:to>
                                        <p:strVal val="visible"/>
                                      </p:to>
                                    </p:set>
                                    <p:animEffect transition="in" filter="barn(inVertical)">
                                      <p:cBhvr>
                                        <p:cTn id="20" dur="500"/>
                                        <p:tgtEl>
                                          <p:spTgt spid="167"/>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168"/>
                                        </p:tgtEl>
                                        <p:attrNameLst>
                                          <p:attrName>style.visibility</p:attrName>
                                        </p:attrNameLst>
                                      </p:cBhvr>
                                      <p:to>
                                        <p:strVal val="visible"/>
                                      </p:to>
                                    </p:set>
                                    <p:animEffect transition="in" filter="barn(inVertical)">
                                      <p:cBhvr>
                                        <p:cTn id="23" dur="500"/>
                                        <p:tgtEl>
                                          <p:spTgt spid="168"/>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169"/>
                                        </p:tgtEl>
                                        <p:attrNameLst>
                                          <p:attrName>style.visibility</p:attrName>
                                        </p:attrNameLst>
                                      </p:cBhvr>
                                      <p:to>
                                        <p:strVal val="visible"/>
                                      </p:to>
                                    </p:set>
                                    <p:anim calcmode="lin" valueType="num">
                                      <p:cBhvr additive="base">
                                        <p:cTn id="28" dur="500" fill="hold"/>
                                        <p:tgtEl>
                                          <p:spTgt spid="169"/>
                                        </p:tgtEl>
                                        <p:attrNameLst>
                                          <p:attrName>ppt_x</p:attrName>
                                        </p:attrNameLst>
                                      </p:cBhvr>
                                      <p:tavLst>
                                        <p:tav tm="0">
                                          <p:val>
                                            <p:strVal val="#ppt_x"/>
                                          </p:val>
                                        </p:tav>
                                        <p:tav tm="100000">
                                          <p:val>
                                            <p:strVal val="#ppt_x"/>
                                          </p:val>
                                        </p:tav>
                                      </p:tavLst>
                                    </p:anim>
                                    <p:anim calcmode="lin" valueType="num">
                                      <p:cBhvr additive="base">
                                        <p:cTn id="29" dur="500" fill="hold"/>
                                        <p:tgtEl>
                                          <p:spTgt spid="169"/>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170"/>
                                        </p:tgtEl>
                                        <p:attrNameLst>
                                          <p:attrName>style.visibility</p:attrName>
                                        </p:attrNameLst>
                                      </p:cBhvr>
                                      <p:to>
                                        <p:strVal val="visible"/>
                                      </p:to>
                                    </p:set>
                                    <p:anim calcmode="lin" valueType="num">
                                      <p:cBhvr additive="base">
                                        <p:cTn id="32" dur="500" fill="hold"/>
                                        <p:tgtEl>
                                          <p:spTgt spid="170"/>
                                        </p:tgtEl>
                                        <p:attrNameLst>
                                          <p:attrName>ppt_x</p:attrName>
                                        </p:attrNameLst>
                                      </p:cBhvr>
                                      <p:tavLst>
                                        <p:tav tm="0">
                                          <p:val>
                                            <p:strVal val="#ppt_x"/>
                                          </p:val>
                                        </p:tav>
                                        <p:tav tm="100000">
                                          <p:val>
                                            <p:strVal val="#ppt_x"/>
                                          </p:val>
                                        </p:tav>
                                      </p:tavLst>
                                    </p:anim>
                                    <p:anim calcmode="lin" valueType="num">
                                      <p:cBhvr additive="base">
                                        <p:cTn id="33" dur="500" fill="hold"/>
                                        <p:tgtEl>
                                          <p:spTgt spid="17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4" grpId="0" animBg="1"/>
      <p:bldP spid="165" grpId="0" animBg="1"/>
      <p:bldP spid="166" grpId="0" animBg="1"/>
      <p:bldP spid="167" grpId="0" animBg="1"/>
      <p:bldP spid="168" grpId="0" animBg="1"/>
      <p:bldP spid="169" grpId="0" animBg="1"/>
      <p:bldP spid="17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0"/>
        <p:cNvGrpSpPr/>
        <p:nvPr/>
      </p:nvGrpSpPr>
      <p:grpSpPr>
        <a:xfrm>
          <a:off x="0" y="0"/>
          <a:ext cx="0" cy="0"/>
          <a:chOff x="0" y="0"/>
          <a:chExt cx="0" cy="0"/>
        </a:xfrm>
      </p:grpSpPr>
      <p:sp>
        <p:nvSpPr>
          <p:cNvPr id="181" name="Google Shape;181;gcfc85f09b5_0_1908"/>
          <p:cNvSpPr/>
          <p:nvPr/>
        </p:nvSpPr>
        <p:spPr>
          <a:xfrm>
            <a:off x="153800" y="159800"/>
            <a:ext cx="11871000" cy="6538500"/>
          </a:xfrm>
          <a:prstGeom prst="round2SameRect">
            <a:avLst>
              <a:gd name="adj1" fmla="val 0"/>
              <a:gd name="adj2" fmla="val 0"/>
            </a:avLst>
          </a:prstGeom>
          <a:gradFill>
            <a:gsLst>
              <a:gs pos="0">
                <a:srgbClr val="152839"/>
              </a:gs>
              <a:gs pos="100000">
                <a:srgbClr val="152839">
                  <a:alpha val="91764"/>
                </a:srgbClr>
              </a:gs>
            </a:gsLst>
            <a:lin ang="1350003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2" name="Google Shape;182;gcfc85f09b5_0_1908"/>
          <p:cNvSpPr/>
          <p:nvPr/>
        </p:nvSpPr>
        <p:spPr>
          <a:xfrm>
            <a:off x="1370705" y="365255"/>
            <a:ext cx="6302400" cy="5817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2800"/>
              <a:buFont typeface="Quattrocento Sans"/>
              <a:buNone/>
            </a:pPr>
            <a:r>
              <a:rPr lang="en-US" sz="2800" b="1">
                <a:solidFill>
                  <a:schemeClr val="lt1"/>
                </a:solidFill>
                <a:latin typeface="Quattrocento Sans"/>
                <a:ea typeface="Quattrocento Sans"/>
                <a:cs typeface="Quattrocento Sans"/>
                <a:sym typeface="Quattrocento Sans"/>
              </a:rPr>
              <a:t>Data Creation</a:t>
            </a:r>
            <a:endParaRPr sz="2800" b="1">
              <a:solidFill>
                <a:schemeClr val="lt1"/>
              </a:solidFill>
              <a:latin typeface="Quattrocento Sans"/>
              <a:ea typeface="Quattrocento Sans"/>
              <a:cs typeface="Quattrocento Sans"/>
              <a:sym typeface="Quattrocento Sans"/>
            </a:endParaRPr>
          </a:p>
        </p:txBody>
      </p:sp>
      <p:sp>
        <p:nvSpPr>
          <p:cNvPr id="183" name="Google Shape;183;gcfc85f09b5_0_1908"/>
          <p:cNvSpPr txBox="1"/>
          <p:nvPr/>
        </p:nvSpPr>
        <p:spPr>
          <a:xfrm>
            <a:off x="6881758" y="2675995"/>
            <a:ext cx="1758521" cy="3133922"/>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0"/>
              </a:spcAft>
              <a:buNone/>
            </a:pPr>
            <a:endParaRPr sz="1500">
              <a:latin typeface="Roboto"/>
              <a:ea typeface="Roboto"/>
              <a:cs typeface="Roboto"/>
              <a:sym typeface="Roboto"/>
            </a:endParaRPr>
          </a:p>
        </p:txBody>
      </p:sp>
      <p:grpSp>
        <p:nvGrpSpPr>
          <p:cNvPr id="184" name="Google Shape;184;gcfc85f09b5_0_1908"/>
          <p:cNvGrpSpPr/>
          <p:nvPr/>
        </p:nvGrpSpPr>
        <p:grpSpPr>
          <a:xfrm>
            <a:off x="2201023" y="2235479"/>
            <a:ext cx="7943768" cy="1231080"/>
            <a:chOff x="1593000" y="2322568"/>
            <a:chExt cx="5957975" cy="643500"/>
          </a:xfrm>
        </p:grpSpPr>
        <p:sp>
          <p:nvSpPr>
            <p:cNvPr id="185" name="Google Shape;185;gcfc85f09b5_0_1908"/>
            <p:cNvSpPr/>
            <p:nvPr/>
          </p:nvSpPr>
          <p:spPr>
            <a:xfrm>
              <a:off x="3728375" y="2322568"/>
              <a:ext cx="3822600" cy="643500"/>
            </a:xfrm>
            <a:prstGeom prst="rect">
              <a:avLst/>
            </a:prstGeom>
            <a:solidFill>
              <a:srgbClr val="EEEEEE"/>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86" name="Google Shape;186;gcfc85f09b5_0_1908"/>
            <p:cNvSpPr/>
            <p:nvPr/>
          </p:nvSpPr>
          <p:spPr>
            <a:xfrm flipH="1">
              <a:off x="2283025" y="2322575"/>
              <a:ext cx="1844400" cy="642600"/>
            </a:xfrm>
            <a:prstGeom prst="rect">
              <a:avLst/>
            </a:prstGeom>
            <a:solidFill>
              <a:srgbClr val="A72A1E"/>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87" name="Google Shape;187;gcfc85f09b5_0_1908"/>
            <p:cNvSpPr/>
            <p:nvPr/>
          </p:nvSpPr>
          <p:spPr>
            <a:xfrm rot="-5400000">
              <a:off x="3501574" y="1934671"/>
              <a:ext cx="643356" cy="1419149"/>
            </a:xfrm>
            <a:prstGeom prst="flowChartOffpageConnector">
              <a:avLst/>
            </a:prstGeom>
            <a:solidFill>
              <a:srgbClr val="A72A1E"/>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88" name="Google Shape;188;gcfc85f09b5_0_1908"/>
            <p:cNvSpPr/>
            <p:nvPr/>
          </p:nvSpPr>
          <p:spPr>
            <a:xfrm>
              <a:off x="2342625" y="2399951"/>
              <a:ext cx="1940700" cy="495900"/>
            </a:xfrm>
            <a:prstGeom prst="rect">
              <a:avLst/>
            </a:prstGeom>
            <a:noFill/>
            <a:ln>
              <a:noFill/>
            </a:ln>
          </p:spPr>
          <p:txBody>
            <a:bodyPr spcFirstLastPara="1" wrap="square" lIns="121900" tIns="121900" rIns="121900" bIns="121900" anchor="ctr" anchorCtr="0">
              <a:noAutofit/>
            </a:bodyPr>
            <a:lstStyle/>
            <a:p>
              <a:pPr marL="0" lvl="0" indent="0" algn="ctr" rtl="0">
                <a:lnSpc>
                  <a:spcPct val="115000"/>
                </a:lnSpc>
                <a:spcBef>
                  <a:spcPts val="0"/>
                </a:spcBef>
                <a:spcAft>
                  <a:spcPts val="0"/>
                </a:spcAft>
                <a:buNone/>
              </a:pPr>
              <a:r>
                <a:rPr lang="en-US" sz="2100" b="1">
                  <a:solidFill>
                    <a:srgbClr val="FFFFFF"/>
                  </a:solidFill>
                  <a:latin typeface="Cambria"/>
                  <a:ea typeface="Cambria"/>
                  <a:cs typeface="Cambria"/>
                  <a:sym typeface="Cambria"/>
                </a:rPr>
                <a:t>OUTLETS</a:t>
              </a:r>
              <a:endParaRPr sz="2100" b="1">
                <a:solidFill>
                  <a:srgbClr val="FFFFFF"/>
                </a:solidFill>
                <a:latin typeface="Cambria"/>
                <a:ea typeface="Cambria"/>
                <a:cs typeface="Cambria"/>
                <a:sym typeface="Cambria"/>
              </a:endParaRPr>
            </a:p>
          </p:txBody>
        </p:sp>
        <p:sp>
          <p:nvSpPr>
            <p:cNvPr id="189" name="Google Shape;189;gcfc85f09b5_0_1908"/>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7000"/>
                </a:srgbClr>
              </a:outerShdw>
            </a:effectLst>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90" name="Google Shape;190;gcfc85f09b5_0_1908"/>
            <p:cNvSpPr/>
            <p:nvPr/>
          </p:nvSpPr>
          <p:spPr>
            <a:xfrm>
              <a:off x="1593000" y="2322575"/>
              <a:ext cx="690000" cy="642600"/>
            </a:xfrm>
            <a:prstGeom prst="rect">
              <a:avLst/>
            </a:prstGeom>
            <a:solidFill>
              <a:srgbClr val="BE2F22"/>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3500">
                  <a:solidFill>
                    <a:srgbClr val="FFFFFF"/>
                  </a:solidFill>
                  <a:latin typeface="Roboto Thin"/>
                  <a:ea typeface="Roboto Thin"/>
                  <a:cs typeface="Roboto Thin"/>
                  <a:sym typeface="Roboto Thin"/>
                </a:rPr>
                <a:t>02</a:t>
              </a:r>
              <a:endParaRPr sz="3500">
                <a:solidFill>
                  <a:srgbClr val="FFFFFF"/>
                </a:solidFill>
                <a:latin typeface="Roboto Thin"/>
                <a:ea typeface="Roboto Thin"/>
                <a:cs typeface="Roboto Thin"/>
                <a:sym typeface="Roboto Thin"/>
              </a:endParaRPr>
            </a:p>
          </p:txBody>
        </p:sp>
      </p:grpSp>
      <p:grpSp>
        <p:nvGrpSpPr>
          <p:cNvPr id="191" name="Google Shape;191;gcfc85f09b5_0_1908"/>
          <p:cNvGrpSpPr/>
          <p:nvPr/>
        </p:nvGrpSpPr>
        <p:grpSpPr>
          <a:xfrm>
            <a:off x="2200998" y="4833854"/>
            <a:ext cx="7943768" cy="1367244"/>
            <a:chOff x="1593000" y="2322568"/>
            <a:chExt cx="5957975" cy="643500"/>
          </a:xfrm>
        </p:grpSpPr>
        <p:sp>
          <p:nvSpPr>
            <p:cNvPr id="192" name="Google Shape;192;gcfc85f09b5_0_1908"/>
            <p:cNvSpPr/>
            <p:nvPr/>
          </p:nvSpPr>
          <p:spPr>
            <a:xfrm>
              <a:off x="3728375" y="2322568"/>
              <a:ext cx="3822600" cy="643500"/>
            </a:xfrm>
            <a:prstGeom prst="rect">
              <a:avLst/>
            </a:prstGeom>
            <a:solidFill>
              <a:srgbClr val="EEEEEE"/>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93" name="Google Shape;193;gcfc85f09b5_0_1908"/>
            <p:cNvSpPr/>
            <p:nvPr/>
          </p:nvSpPr>
          <p:spPr>
            <a:xfrm flipH="1">
              <a:off x="2283025" y="2322575"/>
              <a:ext cx="1844400" cy="642600"/>
            </a:xfrm>
            <a:prstGeom prst="rect">
              <a:avLst/>
            </a:prstGeom>
            <a:solidFill>
              <a:srgbClr val="A72A1E"/>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94" name="Google Shape;194;gcfc85f09b5_0_1908"/>
            <p:cNvSpPr/>
            <p:nvPr/>
          </p:nvSpPr>
          <p:spPr>
            <a:xfrm rot="-5400000">
              <a:off x="3501574" y="1934671"/>
              <a:ext cx="643356" cy="1419149"/>
            </a:xfrm>
            <a:prstGeom prst="flowChartOffpageConnector">
              <a:avLst/>
            </a:prstGeom>
            <a:solidFill>
              <a:srgbClr val="A72A1E"/>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95" name="Google Shape;195;gcfc85f09b5_0_1908"/>
            <p:cNvSpPr/>
            <p:nvPr/>
          </p:nvSpPr>
          <p:spPr>
            <a:xfrm>
              <a:off x="2342625" y="2399951"/>
              <a:ext cx="1940700" cy="495900"/>
            </a:xfrm>
            <a:prstGeom prst="rect">
              <a:avLst/>
            </a:prstGeom>
            <a:noFill/>
            <a:ln>
              <a:noFill/>
            </a:ln>
          </p:spPr>
          <p:txBody>
            <a:bodyPr spcFirstLastPara="1" wrap="square" lIns="121900" tIns="121900" rIns="121900" bIns="121900" anchor="ctr" anchorCtr="0">
              <a:noAutofit/>
            </a:bodyPr>
            <a:lstStyle/>
            <a:p>
              <a:pPr marL="0" lvl="0" indent="0" algn="ctr" rtl="0">
                <a:lnSpc>
                  <a:spcPct val="115000"/>
                </a:lnSpc>
                <a:spcBef>
                  <a:spcPts val="0"/>
                </a:spcBef>
                <a:spcAft>
                  <a:spcPts val="0"/>
                </a:spcAft>
                <a:buNone/>
              </a:pPr>
              <a:r>
                <a:rPr lang="en-US" sz="2100" b="1">
                  <a:solidFill>
                    <a:srgbClr val="FFFFFF"/>
                  </a:solidFill>
                  <a:latin typeface="Cambria"/>
                  <a:ea typeface="Cambria"/>
                  <a:cs typeface="Cambria"/>
                  <a:sym typeface="Cambria"/>
                </a:rPr>
                <a:t>PROFIT</a:t>
              </a:r>
              <a:endParaRPr sz="2100" b="1">
                <a:solidFill>
                  <a:srgbClr val="FFFFFF"/>
                </a:solidFill>
                <a:latin typeface="Cambria"/>
                <a:ea typeface="Cambria"/>
                <a:cs typeface="Cambria"/>
                <a:sym typeface="Cambria"/>
              </a:endParaRPr>
            </a:p>
          </p:txBody>
        </p:sp>
        <p:sp>
          <p:nvSpPr>
            <p:cNvPr id="196" name="Google Shape;196;gcfc85f09b5_0_1908"/>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7000"/>
                </a:srgbClr>
              </a:outerShdw>
            </a:effectLst>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97" name="Google Shape;197;gcfc85f09b5_0_1908"/>
            <p:cNvSpPr/>
            <p:nvPr/>
          </p:nvSpPr>
          <p:spPr>
            <a:xfrm>
              <a:off x="1593000" y="2322575"/>
              <a:ext cx="690000" cy="642600"/>
            </a:xfrm>
            <a:prstGeom prst="rect">
              <a:avLst/>
            </a:prstGeom>
            <a:solidFill>
              <a:srgbClr val="BE2F22"/>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3500">
                  <a:solidFill>
                    <a:srgbClr val="FFFFFF"/>
                  </a:solidFill>
                  <a:latin typeface="Roboto Thin"/>
                  <a:ea typeface="Roboto Thin"/>
                  <a:cs typeface="Roboto Thin"/>
                  <a:sym typeface="Roboto Thin"/>
                </a:rPr>
                <a:t>04</a:t>
              </a:r>
              <a:endParaRPr sz="3500">
                <a:solidFill>
                  <a:srgbClr val="FFFFFF"/>
                </a:solidFill>
                <a:latin typeface="Roboto Thin"/>
                <a:ea typeface="Roboto Thin"/>
                <a:cs typeface="Roboto Thin"/>
                <a:sym typeface="Roboto Thin"/>
              </a:endParaRPr>
            </a:p>
          </p:txBody>
        </p:sp>
      </p:grpSp>
      <p:grpSp>
        <p:nvGrpSpPr>
          <p:cNvPr id="198" name="Google Shape;198;gcfc85f09b5_0_1908"/>
          <p:cNvGrpSpPr/>
          <p:nvPr/>
        </p:nvGrpSpPr>
        <p:grpSpPr>
          <a:xfrm>
            <a:off x="2201023" y="3466631"/>
            <a:ext cx="7943768" cy="1367244"/>
            <a:chOff x="1593000" y="2322568"/>
            <a:chExt cx="5957975" cy="643500"/>
          </a:xfrm>
        </p:grpSpPr>
        <p:sp>
          <p:nvSpPr>
            <p:cNvPr id="199" name="Google Shape;199;gcfc85f09b5_0_1908"/>
            <p:cNvSpPr/>
            <p:nvPr/>
          </p:nvSpPr>
          <p:spPr>
            <a:xfrm>
              <a:off x="3728375" y="2322568"/>
              <a:ext cx="3822600" cy="643500"/>
            </a:xfrm>
            <a:prstGeom prst="rect">
              <a:avLst/>
            </a:prstGeom>
            <a:solidFill>
              <a:srgbClr val="EEEEEE"/>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00" name="Google Shape;200;gcfc85f09b5_0_1908"/>
            <p:cNvSpPr/>
            <p:nvPr/>
          </p:nvSpPr>
          <p:spPr>
            <a:xfrm flipH="1">
              <a:off x="2283025" y="2322575"/>
              <a:ext cx="1844400" cy="642600"/>
            </a:xfrm>
            <a:prstGeom prst="rect">
              <a:avLst/>
            </a:prstGeom>
            <a:solidFill>
              <a:srgbClr val="A72A1E"/>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01" name="Google Shape;201;gcfc85f09b5_0_1908"/>
            <p:cNvSpPr/>
            <p:nvPr/>
          </p:nvSpPr>
          <p:spPr>
            <a:xfrm rot="-5400000">
              <a:off x="3501574" y="1934671"/>
              <a:ext cx="643356" cy="1419149"/>
            </a:xfrm>
            <a:prstGeom prst="flowChartOffpageConnector">
              <a:avLst/>
            </a:prstGeom>
            <a:solidFill>
              <a:srgbClr val="A72A1E"/>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02" name="Google Shape;202;gcfc85f09b5_0_1908"/>
            <p:cNvSpPr/>
            <p:nvPr/>
          </p:nvSpPr>
          <p:spPr>
            <a:xfrm>
              <a:off x="2342625" y="2399951"/>
              <a:ext cx="1940700" cy="495900"/>
            </a:xfrm>
            <a:prstGeom prst="rect">
              <a:avLst/>
            </a:prstGeom>
            <a:noFill/>
            <a:ln>
              <a:noFill/>
            </a:ln>
          </p:spPr>
          <p:txBody>
            <a:bodyPr spcFirstLastPara="1" wrap="square" lIns="121900" tIns="121900" rIns="121900" bIns="121900" anchor="ctr" anchorCtr="0">
              <a:noAutofit/>
            </a:bodyPr>
            <a:lstStyle/>
            <a:p>
              <a:pPr marL="0" lvl="0" indent="0" algn="ctr" rtl="0">
                <a:lnSpc>
                  <a:spcPct val="115000"/>
                </a:lnSpc>
                <a:spcBef>
                  <a:spcPts val="0"/>
                </a:spcBef>
                <a:spcAft>
                  <a:spcPts val="0"/>
                </a:spcAft>
                <a:buNone/>
              </a:pPr>
              <a:r>
                <a:rPr lang="en-US" sz="2100" b="1">
                  <a:solidFill>
                    <a:srgbClr val="FFFFFF"/>
                  </a:solidFill>
                  <a:latin typeface="Cambria"/>
                  <a:ea typeface="Cambria"/>
                  <a:cs typeface="Cambria"/>
                  <a:sym typeface="Cambria"/>
                </a:rPr>
                <a:t>SALES</a:t>
              </a:r>
              <a:endParaRPr sz="2100" b="1">
                <a:solidFill>
                  <a:srgbClr val="FFFFFF"/>
                </a:solidFill>
                <a:latin typeface="Cambria"/>
                <a:ea typeface="Cambria"/>
                <a:cs typeface="Cambria"/>
                <a:sym typeface="Cambria"/>
              </a:endParaRPr>
            </a:p>
          </p:txBody>
        </p:sp>
        <p:sp>
          <p:nvSpPr>
            <p:cNvPr id="203" name="Google Shape;203;gcfc85f09b5_0_1908"/>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7000"/>
                </a:srgbClr>
              </a:outerShdw>
            </a:effectLst>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04" name="Google Shape;204;gcfc85f09b5_0_1908"/>
            <p:cNvSpPr/>
            <p:nvPr/>
          </p:nvSpPr>
          <p:spPr>
            <a:xfrm>
              <a:off x="1593000" y="2322575"/>
              <a:ext cx="690000" cy="642600"/>
            </a:xfrm>
            <a:prstGeom prst="rect">
              <a:avLst/>
            </a:prstGeom>
            <a:solidFill>
              <a:srgbClr val="BE2F22"/>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3500">
                  <a:solidFill>
                    <a:srgbClr val="FFFFFF"/>
                  </a:solidFill>
                  <a:latin typeface="Roboto Thin"/>
                  <a:ea typeface="Roboto Thin"/>
                  <a:cs typeface="Roboto Thin"/>
                  <a:sym typeface="Roboto Thin"/>
                </a:rPr>
                <a:t>03</a:t>
              </a:r>
              <a:endParaRPr sz="3500">
                <a:solidFill>
                  <a:srgbClr val="FFFFFF"/>
                </a:solidFill>
                <a:latin typeface="Roboto Thin"/>
                <a:ea typeface="Roboto Thin"/>
                <a:cs typeface="Roboto Thin"/>
                <a:sym typeface="Roboto Thin"/>
              </a:endParaRPr>
            </a:p>
          </p:txBody>
        </p:sp>
      </p:grpSp>
      <p:grpSp>
        <p:nvGrpSpPr>
          <p:cNvPr id="205" name="Google Shape;205;gcfc85f09b5_0_1908"/>
          <p:cNvGrpSpPr/>
          <p:nvPr/>
        </p:nvGrpSpPr>
        <p:grpSpPr>
          <a:xfrm>
            <a:off x="2201023" y="1013892"/>
            <a:ext cx="7943768" cy="1231080"/>
            <a:chOff x="1593000" y="2322568"/>
            <a:chExt cx="5957975" cy="643500"/>
          </a:xfrm>
        </p:grpSpPr>
        <p:sp>
          <p:nvSpPr>
            <p:cNvPr id="206" name="Google Shape;206;gcfc85f09b5_0_1908"/>
            <p:cNvSpPr/>
            <p:nvPr/>
          </p:nvSpPr>
          <p:spPr>
            <a:xfrm>
              <a:off x="3728375" y="2322568"/>
              <a:ext cx="3822600" cy="643500"/>
            </a:xfrm>
            <a:prstGeom prst="rect">
              <a:avLst/>
            </a:prstGeom>
            <a:solidFill>
              <a:srgbClr val="EEEEEE"/>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07" name="Google Shape;207;gcfc85f09b5_0_1908"/>
            <p:cNvSpPr/>
            <p:nvPr/>
          </p:nvSpPr>
          <p:spPr>
            <a:xfrm flipH="1">
              <a:off x="2283025" y="2322575"/>
              <a:ext cx="1844400" cy="642600"/>
            </a:xfrm>
            <a:prstGeom prst="rect">
              <a:avLst/>
            </a:prstGeom>
            <a:solidFill>
              <a:srgbClr val="A72A1E"/>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08" name="Google Shape;208;gcfc85f09b5_0_1908"/>
            <p:cNvSpPr/>
            <p:nvPr/>
          </p:nvSpPr>
          <p:spPr>
            <a:xfrm rot="-5400000">
              <a:off x="3501574" y="1934671"/>
              <a:ext cx="643356" cy="1419149"/>
            </a:xfrm>
            <a:prstGeom prst="flowChartOffpageConnector">
              <a:avLst/>
            </a:prstGeom>
            <a:solidFill>
              <a:srgbClr val="A72A1E"/>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09" name="Google Shape;209;gcfc85f09b5_0_1908"/>
            <p:cNvSpPr/>
            <p:nvPr/>
          </p:nvSpPr>
          <p:spPr>
            <a:xfrm>
              <a:off x="2342625" y="2399951"/>
              <a:ext cx="1940700" cy="495900"/>
            </a:xfrm>
            <a:prstGeom prst="rect">
              <a:avLst/>
            </a:prstGeom>
            <a:noFill/>
            <a:ln>
              <a:noFill/>
            </a:ln>
          </p:spPr>
          <p:txBody>
            <a:bodyPr spcFirstLastPara="1" wrap="square" lIns="121900" tIns="121900" rIns="121900" bIns="121900" anchor="ctr" anchorCtr="0">
              <a:noAutofit/>
            </a:bodyPr>
            <a:lstStyle/>
            <a:p>
              <a:pPr marL="0" lvl="0" indent="0" algn="ctr" rtl="0">
                <a:lnSpc>
                  <a:spcPct val="115000"/>
                </a:lnSpc>
                <a:spcBef>
                  <a:spcPts val="0"/>
                </a:spcBef>
                <a:spcAft>
                  <a:spcPts val="0"/>
                </a:spcAft>
                <a:buNone/>
              </a:pPr>
              <a:r>
                <a:rPr lang="en-US" sz="2100" b="1">
                  <a:solidFill>
                    <a:srgbClr val="FFFFFF"/>
                  </a:solidFill>
                  <a:latin typeface="Cambria"/>
                  <a:ea typeface="Cambria"/>
                  <a:cs typeface="Cambria"/>
                  <a:sym typeface="Cambria"/>
                </a:rPr>
                <a:t>REGION</a:t>
              </a:r>
              <a:endParaRPr sz="2100" b="1">
                <a:solidFill>
                  <a:srgbClr val="FFFFFF"/>
                </a:solidFill>
                <a:latin typeface="Cambria"/>
                <a:ea typeface="Cambria"/>
                <a:cs typeface="Cambria"/>
                <a:sym typeface="Cambria"/>
              </a:endParaRPr>
            </a:p>
          </p:txBody>
        </p:sp>
        <p:sp>
          <p:nvSpPr>
            <p:cNvPr id="210" name="Google Shape;210;gcfc85f09b5_0_1908"/>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7000"/>
                </a:srgbClr>
              </a:outerShdw>
            </a:effectLst>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11" name="Google Shape;211;gcfc85f09b5_0_1908"/>
            <p:cNvSpPr/>
            <p:nvPr/>
          </p:nvSpPr>
          <p:spPr>
            <a:xfrm>
              <a:off x="1593000" y="2322575"/>
              <a:ext cx="690000" cy="642600"/>
            </a:xfrm>
            <a:prstGeom prst="rect">
              <a:avLst/>
            </a:prstGeom>
            <a:solidFill>
              <a:srgbClr val="BE2F22"/>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3500">
                  <a:solidFill>
                    <a:srgbClr val="FFFFFF"/>
                  </a:solidFill>
                  <a:latin typeface="Roboto Thin"/>
                  <a:ea typeface="Roboto Thin"/>
                  <a:cs typeface="Roboto Thin"/>
                  <a:sym typeface="Roboto Thin"/>
                </a:rPr>
                <a:t>01</a:t>
              </a:r>
              <a:endParaRPr sz="3500">
                <a:solidFill>
                  <a:srgbClr val="FFFFFF"/>
                </a:solidFill>
                <a:latin typeface="Roboto Thin"/>
                <a:ea typeface="Roboto Thin"/>
                <a:cs typeface="Roboto Thin"/>
                <a:sym typeface="Roboto Thin"/>
              </a:endParaRPr>
            </a:p>
          </p:txBody>
        </p:sp>
      </p:grpSp>
      <p:pic>
        <p:nvPicPr>
          <p:cNvPr id="212" name="Google Shape;212;gcfc85f09b5_0_1908"/>
          <p:cNvPicPr preferRelativeResize="0"/>
          <p:nvPr/>
        </p:nvPicPr>
        <p:blipFill>
          <a:blip r:embed="rId4">
            <a:alphaModFix/>
          </a:blip>
          <a:stretch>
            <a:fillRect/>
          </a:stretch>
        </p:blipFill>
        <p:spPr>
          <a:xfrm>
            <a:off x="6261125" y="1013799"/>
            <a:ext cx="3543300" cy="857975"/>
          </a:xfrm>
          <a:prstGeom prst="rect">
            <a:avLst/>
          </a:prstGeom>
          <a:noFill/>
          <a:ln w="9525" cap="flat" cmpd="sng">
            <a:solidFill>
              <a:schemeClr val="dk2"/>
            </a:solidFill>
            <a:prstDash val="solid"/>
            <a:round/>
            <a:headEnd type="none" w="sm" len="sm"/>
            <a:tailEnd type="none" w="sm" len="sm"/>
          </a:ln>
        </p:spPr>
      </p:pic>
      <p:pic>
        <p:nvPicPr>
          <p:cNvPr id="213" name="Google Shape;213;gcfc85f09b5_0_1908"/>
          <p:cNvPicPr preferRelativeResize="0"/>
          <p:nvPr/>
        </p:nvPicPr>
        <p:blipFill>
          <a:blip r:embed="rId5">
            <a:alphaModFix/>
          </a:blip>
          <a:stretch>
            <a:fillRect/>
          </a:stretch>
        </p:blipFill>
        <p:spPr>
          <a:xfrm>
            <a:off x="6740963" y="1871775"/>
            <a:ext cx="2438400" cy="1581150"/>
          </a:xfrm>
          <a:prstGeom prst="rect">
            <a:avLst/>
          </a:prstGeom>
          <a:noFill/>
          <a:ln w="9525" cap="flat" cmpd="sng">
            <a:solidFill>
              <a:schemeClr val="dk2"/>
            </a:solidFill>
            <a:prstDash val="solid"/>
            <a:round/>
            <a:headEnd type="none" w="sm" len="sm"/>
            <a:tailEnd type="none" w="sm" len="sm"/>
          </a:ln>
        </p:spPr>
      </p:pic>
      <p:pic>
        <p:nvPicPr>
          <p:cNvPr id="214" name="Google Shape;214;gcfc85f09b5_0_1908"/>
          <p:cNvPicPr preferRelativeResize="0"/>
          <p:nvPr/>
        </p:nvPicPr>
        <p:blipFill>
          <a:blip r:embed="rId6">
            <a:alphaModFix/>
          </a:blip>
          <a:stretch>
            <a:fillRect/>
          </a:stretch>
        </p:blipFill>
        <p:spPr>
          <a:xfrm>
            <a:off x="6736213" y="3466624"/>
            <a:ext cx="2447925" cy="1367250"/>
          </a:xfrm>
          <a:prstGeom prst="rect">
            <a:avLst/>
          </a:prstGeom>
          <a:noFill/>
          <a:ln w="9525" cap="flat" cmpd="sng">
            <a:solidFill>
              <a:schemeClr val="dk2"/>
            </a:solidFill>
            <a:prstDash val="solid"/>
            <a:round/>
            <a:headEnd type="none" w="sm" len="sm"/>
            <a:tailEnd type="none" w="sm" len="sm"/>
          </a:ln>
        </p:spPr>
      </p:pic>
      <p:pic>
        <p:nvPicPr>
          <p:cNvPr id="215" name="Google Shape;215;gcfc85f09b5_0_1908"/>
          <p:cNvPicPr preferRelativeResize="0"/>
          <p:nvPr/>
        </p:nvPicPr>
        <p:blipFill>
          <a:blip r:embed="rId7">
            <a:alphaModFix/>
          </a:blip>
          <a:stretch>
            <a:fillRect/>
          </a:stretch>
        </p:blipFill>
        <p:spPr>
          <a:xfrm>
            <a:off x="6740975" y="4833950"/>
            <a:ext cx="2438400" cy="1367250"/>
          </a:xfrm>
          <a:prstGeom prst="rect">
            <a:avLst/>
          </a:prstGeom>
          <a:noFill/>
          <a:ln w="9525" cap="flat" cmpd="sng">
            <a:solidFill>
              <a:schemeClr val="dk2"/>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05"/>
                                        </p:tgtEl>
                                        <p:attrNameLst>
                                          <p:attrName>style.visibility</p:attrName>
                                        </p:attrNameLst>
                                      </p:cBhvr>
                                      <p:to>
                                        <p:strVal val="visible"/>
                                      </p:to>
                                    </p:set>
                                    <p:anim calcmode="lin" valueType="num">
                                      <p:cBhvr additive="base">
                                        <p:cTn id="7" dur="500" fill="hold"/>
                                        <p:tgtEl>
                                          <p:spTgt spid="205"/>
                                        </p:tgtEl>
                                        <p:attrNameLst>
                                          <p:attrName>ppt_x</p:attrName>
                                        </p:attrNameLst>
                                      </p:cBhvr>
                                      <p:tavLst>
                                        <p:tav tm="0">
                                          <p:val>
                                            <p:strVal val="#ppt_x"/>
                                          </p:val>
                                        </p:tav>
                                        <p:tav tm="100000">
                                          <p:val>
                                            <p:strVal val="#ppt_x"/>
                                          </p:val>
                                        </p:tav>
                                      </p:tavLst>
                                    </p:anim>
                                    <p:anim calcmode="lin" valueType="num">
                                      <p:cBhvr additive="base">
                                        <p:cTn id="8" dur="500" fill="hold"/>
                                        <p:tgtEl>
                                          <p:spTgt spid="20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84"/>
                                        </p:tgtEl>
                                        <p:attrNameLst>
                                          <p:attrName>style.visibility</p:attrName>
                                        </p:attrNameLst>
                                      </p:cBhvr>
                                      <p:to>
                                        <p:strVal val="visible"/>
                                      </p:to>
                                    </p:set>
                                    <p:anim calcmode="lin" valueType="num">
                                      <p:cBhvr additive="base">
                                        <p:cTn id="13" dur="500" fill="hold"/>
                                        <p:tgtEl>
                                          <p:spTgt spid="184"/>
                                        </p:tgtEl>
                                        <p:attrNameLst>
                                          <p:attrName>ppt_x</p:attrName>
                                        </p:attrNameLst>
                                      </p:cBhvr>
                                      <p:tavLst>
                                        <p:tav tm="0">
                                          <p:val>
                                            <p:strVal val="#ppt_x"/>
                                          </p:val>
                                        </p:tav>
                                        <p:tav tm="100000">
                                          <p:val>
                                            <p:strVal val="#ppt_x"/>
                                          </p:val>
                                        </p:tav>
                                      </p:tavLst>
                                    </p:anim>
                                    <p:anim calcmode="lin" valueType="num">
                                      <p:cBhvr additive="base">
                                        <p:cTn id="14" dur="500" fill="hold"/>
                                        <p:tgtEl>
                                          <p:spTgt spid="18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98"/>
                                        </p:tgtEl>
                                        <p:attrNameLst>
                                          <p:attrName>style.visibility</p:attrName>
                                        </p:attrNameLst>
                                      </p:cBhvr>
                                      <p:to>
                                        <p:strVal val="visible"/>
                                      </p:to>
                                    </p:set>
                                    <p:anim calcmode="lin" valueType="num">
                                      <p:cBhvr additive="base">
                                        <p:cTn id="19" dur="500" fill="hold"/>
                                        <p:tgtEl>
                                          <p:spTgt spid="198"/>
                                        </p:tgtEl>
                                        <p:attrNameLst>
                                          <p:attrName>ppt_x</p:attrName>
                                        </p:attrNameLst>
                                      </p:cBhvr>
                                      <p:tavLst>
                                        <p:tav tm="0">
                                          <p:val>
                                            <p:strVal val="#ppt_x"/>
                                          </p:val>
                                        </p:tav>
                                        <p:tav tm="100000">
                                          <p:val>
                                            <p:strVal val="#ppt_x"/>
                                          </p:val>
                                        </p:tav>
                                      </p:tavLst>
                                    </p:anim>
                                    <p:anim calcmode="lin" valueType="num">
                                      <p:cBhvr additive="base">
                                        <p:cTn id="20" dur="500" fill="hold"/>
                                        <p:tgtEl>
                                          <p:spTgt spid="19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91"/>
                                        </p:tgtEl>
                                        <p:attrNameLst>
                                          <p:attrName>style.visibility</p:attrName>
                                        </p:attrNameLst>
                                      </p:cBhvr>
                                      <p:to>
                                        <p:strVal val="visible"/>
                                      </p:to>
                                    </p:set>
                                    <p:anim calcmode="lin" valueType="num">
                                      <p:cBhvr additive="base">
                                        <p:cTn id="25" dur="500" fill="hold"/>
                                        <p:tgtEl>
                                          <p:spTgt spid="191"/>
                                        </p:tgtEl>
                                        <p:attrNameLst>
                                          <p:attrName>ppt_x</p:attrName>
                                        </p:attrNameLst>
                                      </p:cBhvr>
                                      <p:tavLst>
                                        <p:tav tm="0">
                                          <p:val>
                                            <p:strVal val="#ppt_x"/>
                                          </p:val>
                                        </p:tav>
                                        <p:tav tm="100000">
                                          <p:val>
                                            <p:strVal val="#ppt_x"/>
                                          </p:val>
                                        </p:tav>
                                      </p:tavLst>
                                    </p:anim>
                                    <p:anim calcmode="lin" valueType="num">
                                      <p:cBhvr additive="base">
                                        <p:cTn id="26" dur="500" fill="hold"/>
                                        <p:tgtEl>
                                          <p:spTgt spid="19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9"/>
        <p:cNvGrpSpPr/>
        <p:nvPr/>
      </p:nvGrpSpPr>
      <p:grpSpPr>
        <a:xfrm>
          <a:off x="0" y="0"/>
          <a:ext cx="0" cy="0"/>
          <a:chOff x="0" y="0"/>
          <a:chExt cx="0" cy="0"/>
        </a:xfrm>
      </p:grpSpPr>
      <p:sp>
        <p:nvSpPr>
          <p:cNvPr id="220" name="Google Shape;220;g10674234ff3_1_0"/>
          <p:cNvSpPr/>
          <p:nvPr/>
        </p:nvSpPr>
        <p:spPr>
          <a:xfrm>
            <a:off x="153800" y="159800"/>
            <a:ext cx="11871000" cy="6538500"/>
          </a:xfrm>
          <a:prstGeom prst="round2SameRect">
            <a:avLst>
              <a:gd name="adj1" fmla="val 0"/>
              <a:gd name="adj2" fmla="val 0"/>
            </a:avLst>
          </a:prstGeom>
          <a:gradFill>
            <a:gsLst>
              <a:gs pos="0">
                <a:srgbClr val="152839"/>
              </a:gs>
              <a:gs pos="100000">
                <a:srgbClr val="152839">
                  <a:alpha val="91764"/>
                </a:srgbClr>
              </a:gs>
            </a:gsLst>
            <a:lin ang="1350003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1" name="Google Shape;221;g10674234ff3_1_0"/>
          <p:cNvSpPr/>
          <p:nvPr/>
        </p:nvSpPr>
        <p:spPr>
          <a:xfrm>
            <a:off x="1370699" y="365250"/>
            <a:ext cx="7444800" cy="5817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2800"/>
              <a:buFont typeface="Quattrocento Sans"/>
              <a:buNone/>
            </a:pPr>
            <a:r>
              <a:rPr lang="en-US" sz="2800" b="1">
                <a:solidFill>
                  <a:schemeClr val="lt1"/>
                </a:solidFill>
                <a:latin typeface="Quattrocento Sans"/>
                <a:ea typeface="Quattrocento Sans"/>
                <a:cs typeface="Quattrocento Sans"/>
                <a:sym typeface="Quattrocento Sans"/>
              </a:rPr>
              <a:t>Graphs created using preprocessed data</a:t>
            </a:r>
            <a:endParaRPr sz="2800" b="1">
              <a:solidFill>
                <a:schemeClr val="lt1"/>
              </a:solidFill>
              <a:latin typeface="Quattrocento Sans"/>
              <a:ea typeface="Quattrocento Sans"/>
              <a:cs typeface="Quattrocento Sans"/>
              <a:sym typeface="Quattrocento Sans"/>
            </a:endParaRPr>
          </a:p>
        </p:txBody>
      </p:sp>
      <p:pic>
        <p:nvPicPr>
          <p:cNvPr id="222" name="Google Shape;222;g10674234ff3_1_0"/>
          <p:cNvPicPr preferRelativeResize="0"/>
          <p:nvPr/>
        </p:nvPicPr>
        <p:blipFill>
          <a:blip r:embed="rId4">
            <a:alphaModFix/>
          </a:blip>
          <a:stretch>
            <a:fillRect/>
          </a:stretch>
        </p:blipFill>
        <p:spPr>
          <a:xfrm>
            <a:off x="7065025" y="1116225"/>
            <a:ext cx="5126975" cy="3897750"/>
          </a:xfrm>
          <a:prstGeom prst="rect">
            <a:avLst/>
          </a:prstGeom>
          <a:noFill/>
          <a:ln>
            <a:noFill/>
          </a:ln>
        </p:spPr>
      </p:pic>
      <p:pic>
        <p:nvPicPr>
          <p:cNvPr id="223" name="Google Shape;223;g10674234ff3_1_0"/>
          <p:cNvPicPr preferRelativeResize="0"/>
          <p:nvPr/>
        </p:nvPicPr>
        <p:blipFill>
          <a:blip r:embed="rId5">
            <a:alphaModFix/>
          </a:blip>
          <a:stretch>
            <a:fillRect/>
          </a:stretch>
        </p:blipFill>
        <p:spPr>
          <a:xfrm>
            <a:off x="399650" y="1168125"/>
            <a:ext cx="6665375" cy="38458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23"/>
                                        </p:tgtEl>
                                        <p:attrNameLst>
                                          <p:attrName>style.visibility</p:attrName>
                                        </p:attrNameLst>
                                      </p:cBhvr>
                                      <p:to>
                                        <p:strVal val="visible"/>
                                      </p:to>
                                    </p:set>
                                    <p:animEffect transition="in" filter="barn(inVertical)">
                                      <p:cBhvr>
                                        <p:cTn id="7" dur="500"/>
                                        <p:tgtEl>
                                          <p:spTgt spid="22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22"/>
                                        </p:tgtEl>
                                        <p:attrNameLst>
                                          <p:attrName>style.visibility</p:attrName>
                                        </p:attrNameLst>
                                      </p:cBhvr>
                                      <p:to>
                                        <p:strVal val="visible"/>
                                      </p:to>
                                    </p:set>
                                    <p:animEffect transition="in" filter="barn(inVertical)">
                                      <p:cBhvr>
                                        <p:cTn id="12" dur="500"/>
                                        <p:tgtEl>
                                          <p:spTgt spid="2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7"/>
        <p:cNvGrpSpPr/>
        <p:nvPr/>
      </p:nvGrpSpPr>
      <p:grpSpPr>
        <a:xfrm>
          <a:off x="0" y="0"/>
          <a:ext cx="0" cy="0"/>
          <a:chOff x="0" y="0"/>
          <a:chExt cx="0" cy="0"/>
        </a:xfrm>
      </p:grpSpPr>
      <p:sp>
        <p:nvSpPr>
          <p:cNvPr id="228" name="Google Shape;228;gcfc85f09b5_0_1913"/>
          <p:cNvSpPr/>
          <p:nvPr/>
        </p:nvSpPr>
        <p:spPr>
          <a:xfrm>
            <a:off x="0" y="279625"/>
            <a:ext cx="11786400" cy="6417600"/>
          </a:xfrm>
          <a:prstGeom prst="round2SameRect">
            <a:avLst>
              <a:gd name="adj1" fmla="val 0"/>
              <a:gd name="adj2" fmla="val 0"/>
            </a:avLst>
          </a:prstGeom>
          <a:gradFill>
            <a:gsLst>
              <a:gs pos="0">
                <a:srgbClr val="152839"/>
              </a:gs>
              <a:gs pos="100000">
                <a:srgbClr val="152839">
                  <a:alpha val="91764"/>
                </a:srgbClr>
              </a:gs>
            </a:gsLst>
            <a:lin ang="1350003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9" name="Google Shape;229;gcfc85f09b5_0_1913"/>
          <p:cNvSpPr/>
          <p:nvPr/>
        </p:nvSpPr>
        <p:spPr>
          <a:xfrm>
            <a:off x="69905" y="279630"/>
            <a:ext cx="6302400" cy="5817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2800"/>
              <a:buFont typeface="Quattrocento Sans"/>
              <a:buNone/>
            </a:pPr>
            <a:r>
              <a:rPr lang="en-US" sz="2800" b="1">
                <a:solidFill>
                  <a:schemeClr val="lt1"/>
                </a:solidFill>
                <a:latin typeface="Quattrocento Sans"/>
                <a:ea typeface="Quattrocento Sans"/>
                <a:cs typeface="Quattrocento Sans"/>
                <a:sym typeface="Quattrocento Sans"/>
              </a:rPr>
              <a:t>Model Building</a:t>
            </a:r>
            <a:endParaRPr sz="2800" b="1">
              <a:solidFill>
                <a:schemeClr val="lt1"/>
              </a:solidFill>
              <a:latin typeface="Quattrocento Sans"/>
              <a:ea typeface="Quattrocento Sans"/>
              <a:cs typeface="Quattrocento Sans"/>
              <a:sym typeface="Quattrocento Sans"/>
            </a:endParaRPr>
          </a:p>
        </p:txBody>
      </p:sp>
      <p:cxnSp>
        <p:nvCxnSpPr>
          <p:cNvPr id="230" name="Google Shape;230;gcfc85f09b5_0_1913"/>
          <p:cNvCxnSpPr>
            <a:stCxn id="231" idx="2"/>
            <a:endCxn id="232" idx="1"/>
          </p:cNvCxnSpPr>
          <p:nvPr/>
        </p:nvCxnSpPr>
        <p:spPr>
          <a:xfrm>
            <a:off x="1444533" y="3685592"/>
            <a:ext cx="499800" cy="1188900"/>
          </a:xfrm>
          <a:prstGeom prst="bentConnector3">
            <a:avLst>
              <a:gd name="adj1" fmla="val 49993"/>
            </a:avLst>
          </a:prstGeom>
          <a:noFill/>
          <a:ln w="9525" cap="flat" cmpd="sng">
            <a:solidFill>
              <a:srgbClr val="C2C2C2"/>
            </a:solidFill>
            <a:prstDash val="solid"/>
            <a:round/>
            <a:headEnd type="none" w="sm" len="sm"/>
            <a:tailEnd type="none" w="sm" len="sm"/>
          </a:ln>
        </p:spPr>
      </p:cxnSp>
      <p:cxnSp>
        <p:nvCxnSpPr>
          <p:cNvPr id="233" name="Google Shape;233;gcfc85f09b5_0_1913"/>
          <p:cNvCxnSpPr>
            <a:stCxn id="231" idx="2"/>
            <a:endCxn id="234" idx="1"/>
          </p:cNvCxnSpPr>
          <p:nvPr/>
        </p:nvCxnSpPr>
        <p:spPr>
          <a:xfrm rot="10800000" flipH="1">
            <a:off x="1444533" y="2448392"/>
            <a:ext cx="499800" cy="1237200"/>
          </a:xfrm>
          <a:prstGeom prst="bentConnector3">
            <a:avLst>
              <a:gd name="adj1" fmla="val 49993"/>
            </a:avLst>
          </a:prstGeom>
          <a:noFill/>
          <a:ln w="9525" cap="flat" cmpd="sng">
            <a:solidFill>
              <a:srgbClr val="C2C2C2"/>
            </a:solidFill>
            <a:prstDash val="solid"/>
            <a:round/>
            <a:headEnd type="none" w="sm" len="sm"/>
            <a:tailEnd type="none" w="sm" len="sm"/>
          </a:ln>
        </p:spPr>
      </p:cxnSp>
      <p:sp>
        <p:nvSpPr>
          <p:cNvPr id="231" name="Google Shape;231;gcfc85f09b5_0_1913"/>
          <p:cNvSpPr/>
          <p:nvPr/>
        </p:nvSpPr>
        <p:spPr>
          <a:xfrm rot="-5400000">
            <a:off x="-1701717" y="3335342"/>
            <a:ext cx="5592000" cy="700500"/>
          </a:xfrm>
          <a:prstGeom prst="roundRect">
            <a:avLst>
              <a:gd name="adj" fmla="val 16667"/>
            </a:avLst>
          </a:prstGeom>
          <a:solidFill>
            <a:srgbClr val="3C78D8"/>
          </a:solidFill>
          <a:ln w="9525" cap="flat" cmpd="sng">
            <a:solidFill>
              <a:srgbClr val="085631"/>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500">
                <a:solidFill>
                  <a:srgbClr val="FFFFFF"/>
                </a:solidFill>
                <a:latin typeface="Roboto"/>
                <a:ea typeface="Roboto"/>
                <a:cs typeface="Roboto"/>
                <a:sym typeface="Roboto"/>
              </a:rPr>
              <a:t>Model Building</a:t>
            </a:r>
            <a:endParaRPr sz="1500">
              <a:solidFill>
                <a:srgbClr val="FFFFFF"/>
              </a:solidFill>
              <a:latin typeface="Roboto"/>
              <a:ea typeface="Roboto"/>
              <a:cs typeface="Roboto"/>
              <a:sym typeface="Roboto"/>
            </a:endParaRPr>
          </a:p>
        </p:txBody>
      </p:sp>
      <p:sp>
        <p:nvSpPr>
          <p:cNvPr id="234" name="Google Shape;234;gcfc85f09b5_0_1913"/>
          <p:cNvSpPr/>
          <p:nvPr/>
        </p:nvSpPr>
        <p:spPr>
          <a:xfrm>
            <a:off x="1944367" y="2098223"/>
            <a:ext cx="2694000" cy="700500"/>
          </a:xfrm>
          <a:prstGeom prst="roundRect">
            <a:avLst>
              <a:gd name="adj" fmla="val 16667"/>
            </a:avLst>
          </a:prstGeom>
          <a:solidFill>
            <a:srgbClr val="3C78D8"/>
          </a:solidFill>
          <a:ln w="9525" cap="flat" cmpd="sng">
            <a:solidFill>
              <a:srgbClr val="0B7140"/>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500" dirty="0">
                <a:solidFill>
                  <a:srgbClr val="FFFFFF"/>
                </a:solidFill>
                <a:latin typeface="Roboto"/>
                <a:ea typeface="Roboto"/>
                <a:cs typeface="Roboto"/>
                <a:sym typeface="Roboto"/>
              </a:rPr>
              <a:t>Trying out various models</a:t>
            </a:r>
            <a:endParaRPr sz="1500" dirty="0">
              <a:solidFill>
                <a:srgbClr val="FFFFFF"/>
              </a:solidFill>
              <a:latin typeface="Roboto"/>
              <a:ea typeface="Roboto"/>
              <a:cs typeface="Roboto"/>
              <a:sym typeface="Roboto"/>
            </a:endParaRPr>
          </a:p>
        </p:txBody>
      </p:sp>
      <p:sp>
        <p:nvSpPr>
          <p:cNvPr id="232" name="Google Shape;232;gcfc85f09b5_0_1913"/>
          <p:cNvSpPr/>
          <p:nvPr/>
        </p:nvSpPr>
        <p:spPr>
          <a:xfrm>
            <a:off x="1944367" y="4524356"/>
            <a:ext cx="2694000" cy="700500"/>
          </a:xfrm>
          <a:prstGeom prst="roundRect">
            <a:avLst>
              <a:gd name="adj" fmla="val 16667"/>
            </a:avLst>
          </a:prstGeom>
          <a:solidFill>
            <a:srgbClr val="3C78D8"/>
          </a:solidFill>
          <a:ln w="9525" cap="flat" cmpd="sng">
            <a:solidFill>
              <a:srgbClr val="0B7140"/>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500" dirty="0">
                <a:solidFill>
                  <a:srgbClr val="FFFFFF"/>
                </a:solidFill>
                <a:latin typeface="Roboto"/>
                <a:ea typeface="Roboto"/>
                <a:cs typeface="Roboto"/>
                <a:sym typeface="Roboto"/>
              </a:rPr>
              <a:t>Implementing Finalized models</a:t>
            </a:r>
            <a:endParaRPr sz="1500" dirty="0">
              <a:solidFill>
                <a:srgbClr val="FFFFFF"/>
              </a:solidFill>
              <a:latin typeface="Roboto"/>
              <a:ea typeface="Roboto"/>
              <a:cs typeface="Roboto"/>
              <a:sym typeface="Roboto"/>
            </a:endParaRPr>
          </a:p>
        </p:txBody>
      </p:sp>
      <p:sp>
        <p:nvSpPr>
          <p:cNvPr id="235" name="Google Shape;235;gcfc85f09b5_0_1913"/>
          <p:cNvSpPr/>
          <p:nvPr/>
        </p:nvSpPr>
        <p:spPr>
          <a:xfrm>
            <a:off x="5146375" y="1230100"/>
            <a:ext cx="2543400" cy="784200"/>
          </a:xfrm>
          <a:prstGeom prst="roundRect">
            <a:avLst>
              <a:gd name="adj" fmla="val 16667"/>
            </a:avLst>
          </a:prstGeom>
          <a:solidFill>
            <a:srgbClr val="3C78D8"/>
          </a:solidFill>
          <a:ln w="9525" cap="flat" cmpd="sng">
            <a:solidFill>
              <a:srgbClr val="0B7743"/>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600">
                <a:solidFill>
                  <a:srgbClr val="FFFFFF"/>
                </a:solidFill>
                <a:latin typeface="Roboto"/>
                <a:ea typeface="Roboto"/>
                <a:cs typeface="Roboto"/>
                <a:sym typeface="Roboto"/>
              </a:rPr>
              <a:t>Performance Metrics</a:t>
            </a:r>
            <a:endParaRPr sz="1600">
              <a:solidFill>
                <a:srgbClr val="FFFFFF"/>
              </a:solidFill>
              <a:latin typeface="Roboto"/>
              <a:ea typeface="Roboto"/>
              <a:cs typeface="Roboto"/>
              <a:sym typeface="Roboto"/>
            </a:endParaRPr>
          </a:p>
        </p:txBody>
      </p:sp>
      <p:sp>
        <p:nvSpPr>
          <p:cNvPr id="236" name="Google Shape;236;gcfc85f09b5_0_1913"/>
          <p:cNvSpPr/>
          <p:nvPr/>
        </p:nvSpPr>
        <p:spPr>
          <a:xfrm>
            <a:off x="5146375" y="2448400"/>
            <a:ext cx="2694000" cy="1048800"/>
          </a:xfrm>
          <a:prstGeom prst="roundRect">
            <a:avLst>
              <a:gd name="adj" fmla="val 16667"/>
            </a:avLst>
          </a:prstGeom>
          <a:solidFill>
            <a:srgbClr val="3C78D8"/>
          </a:solidFill>
          <a:ln w="9525" cap="flat" cmpd="sng">
            <a:solidFill>
              <a:srgbClr val="0B7743"/>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Clr>
                <a:schemeClr val="dk1"/>
              </a:buClr>
              <a:buSzPts val="1100"/>
              <a:buFont typeface="Arial"/>
              <a:buNone/>
            </a:pPr>
            <a:r>
              <a:rPr lang="en-US" sz="1600">
                <a:solidFill>
                  <a:schemeClr val="lt1"/>
                </a:solidFill>
                <a:latin typeface="Roboto"/>
                <a:ea typeface="Roboto"/>
                <a:cs typeface="Roboto"/>
                <a:sym typeface="Roboto"/>
              </a:rPr>
              <a:t>models:</a:t>
            </a:r>
            <a:endParaRPr sz="1600">
              <a:solidFill>
                <a:schemeClr val="lt1"/>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en-US" sz="1600">
                <a:solidFill>
                  <a:schemeClr val="lt1"/>
                </a:solidFill>
                <a:latin typeface="Roboto"/>
                <a:ea typeface="Roboto"/>
                <a:cs typeface="Roboto"/>
                <a:sym typeface="Roboto"/>
              </a:rPr>
              <a:t>1. Linear Regression</a:t>
            </a:r>
            <a:endParaRPr sz="1600">
              <a:solidFill>
                <a:schemeClr val="lt1"/>
              </a:solidFill>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en-US" sz="1600">
                <a:solidFill>
                  <a:schemeClr val="lt1"/>
                </a:solidFill>
                <a:latin typeface="Roboto"/>
                <a:ea typeface="Roboto"/>
                <a:cs typeface="Roboto"/>
                <a:sym typeface="Roboto"/>
              </a:rPr>
              <a:t>     2.Ridge Regression</a:t>
            </a:r>
            <a:endParaRPr sz="1600">
              <a:solidFill>
                <a:schemeClr val="lt1"/>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en-US" sz="1600">
                <a:solidFill>
                  <a:schemeClr val="lt1"/>
                </a:solidFill>
                <a:latin typeface="Roboto"/>
                <a:ea typeface="Roboto"/>
                <a:cs typeface="Roboto"/>
                <a:sym typeface="Roboto"/>
              </a:rPr>
              <a:t>3. Lasso Regression</a:t>
            </a:r>
            <a:endParaRPr sz="1500">
              <a:solidFill>
                <a:srgbClr val="FFFFFF"/>
              </a:solidFill>
              <a:latin typeface="Roboto"/>
              <a:ea typeface="Roboto"/>
              <a:cs typeface="Roboto"/>
              <a:sym typeface="Roboto"/>
            </a:endParaRPr>
          </a:p>
        </p:txBody>
      </p:sp>
      <p:sp>
        <p:nvSpPr>
          <p:cNvPr id="237" name="Google Shape;237;gcfc85f09b5_0_1913"/>
          <p:cNvSpPr/>
          <p:nvPr/>
        </p:nvSpPr>
        <p:spPr>
          <a:xfrm>
            <a:off x="5146367" y="3896242"/>
            <a:ext cx="2694000" cy="700500"/>
          </a:xfrm>
          <a:prstGeom prst="roundRect">
            <a:avLst>
              <a:gd name="adj" fmla="val 16667"/>
            </a:avLst>
          </a:prstGeom>
          <a:solidFill>
            <a:srgbClr val="3C78D8"/>
          </a:solidFill>
          <a:ln w="9525" cap="flat" cmpd="sng">
            <a:solidFill>
              <a:srgbClr val="0B7743"/>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500">
                <a:solidFill>
                  <a:srgbClr val="FFFFFF"/>
                </a:solidFill>
                <a:latin typeface="Roboto"/>
                <a:ea typeface="Roboto"/>
                <a:cs typeface="Roboto"/>
                <a:sym typeface="Roboto"/>
              </a:rPr>
              <a:t>INPUT</a:t>
            </a:r>
            <a:endParaRPr sz="1500">
              <a:solidFill>
                <a:srgbClr val="FFFFFF"/>
              </a:solidFill>
              <a:latin typeface="Roboto"/>
              <a:ea typeface="Roboto"/>
              <a:cs typeface="Roboto"/>
              <a:sym typeface="Roboto"/>
            </a:endParaRPr>
          </a:p>
        </p:txBody>
      </p:sp>
      <p:sp>
        <p:nvSpPr>
          <p:cNvPr id="238" name="Google Shape;238;gcfc85f09b5_0_1913"/>
          <p:cNvSpPr/>
          <p:nvPr/>
        </p:nvSpPr>
        <p:spPr>
          <a:xfrm>
            <a:off x="5146367" y="5104642"/>
            <a:ext cx="2694000" cy="700500"/>
          </a:xfrm>
          <a:prstGeom prst="roundRect">
            <a:avLst>
              <a:gd name="adj" fmla="val 16667"/>
            </a:avLst>
          </a:prstGeom>
          <a:solidFill>
            <a:srgbClr val="3C78D8"/>
          </a:solidFill>
          <a:ln w="9525" cap="flat" cmpd="sng">
            <a:solidFill>
              <a:srgbClr val="0B7743"/>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500">
                <a:solidFill>
                  <a:srgbClr val="FFFFFF"/>
                </a:solidFill>
                <a:latin typeface="Roboto"/>
                <a:ea typeface="Roboto"/>
                <a:cs typeface="Roboto"/>
                <a:sym typeface="Roboto"/>
              </a:rPr>
              <a:t>OUTPUT</a:t>
            </a:r>
            <a:endParaRPr sz="1500">
              <a:solidFill>
                <a:srgbClr val="FFFFFF"/>
              </a:solidFill>
              <a:latin typeface="Roboto"/>
              <a:ea typeface="Roboto"/>
              <a:cs typeface="Roboto"/>
              <a:sym typeface="Roboto"/>
            </a:endParaRPr>
          </a:p>
        </p:txBody>
      </p:sp>
      <p:cxnSp>
        <p:nvCxnSpPr>
          <p:cNvPr id="239" name="Google Shape;239;gcfc85f09b5_0_1913"/>
          <p:cNvCxnSpPr>
            <a:stCxn id="234" idx="3"/>
            <a:endCxn id="235" idx="1"/>
          </p:cNvCxnSpPr>
          <p:nvPr/>
        </p:nvCxnSpPr>
        <p:spPr>
          <a:xfrm rot="10800000" flipH="1">
            <a:off x="4638367" y="1622273"/>
            <a:ext cx="507900" cy="826200"/>
          </a:xfrm>
          <a:prstGeom prst="bentConnector3">
            <a:avLst>
              <a:gd name="adj1" fmla="val 50011"/>
            </a:avLst>
          </a:prstGeom>
          <a:noFill/>
          <a:ln w="9525" cap="flat" cmpd="sng">
            <a:solidFill>
              <a:srgbClr val="C2C2C2"/>
            </a:solidFill>
            <a:prstDash val="solid"/>
            <a:round/>
            <a:headEnd type="none" w="sm" len="sm"/>
            <a:tailEnd type="none" w="sm" len="sm"/>
          </a:ln>
        </p:spPr>
      </p:cxnSp>
      <p:cxnSp>
        <p:nvCxnSpPr>
          <p:cNvPr id="240" name="Google Shape;240;gcfc85f09b5_0_1913"/>
          <p:cNvCxnSpPr>
            <a:stCxn id="234" idx="3"/>
            <a:endCxn id="236" idx="1"/>
          </p:cNvCxnSpPr>
          <p:nvPr/>
        </p:nvCxnSpPr>
        <p:spPr>
          <a:xfrm>
            <a:off x="4638367" y="2448473"/>
            <a:ext cx="507900" cy="524400"/>
          </a:xfrm>
          <a:prstGeom prst="bentConnector3">
            <a:avLst>
              <a:gd name="adj1" fmla="val 50011"/>
            </a:avLst>
          </a:prstGeom>
          <a:noFill/>
          <a:ln w="9525" cap="flat" cmpd="sng">
            <a:solidFill>
              <a:srgbClr val="C2C2C2"/>
            </a:solidFill>
            <a:prstDash val="solid"/>
            <a:round/>
            <a:headEnd type="none" w="sm" len="sm"/>
            <a:tailEnd type="none" w="sm" len="sm"/>
          </a:ln>
        </p:spPr>
      </p:cxnSp>
      <p:cxnSp>
        <p:nvCxnSpPr>
          <p:cNvPr id="241" name="Google Shape;241;gcfc85f09b5_0_1913"/>
          <p:cNvCxnSpPr>
            <a:stCxn id="237" idx="1"/>
            <a:endCxn id="232" idx="3"/>
          </p:cNvCxnSpPr>
          <p:nvPr/>
        </p:nvCxnSpPr>
        <p:spPr>
          <a:xfrm flipH="1">
            <a:off x="4638467" y="4246492"/>
            <a:ext cx="507900" cy="628200"/>
          </a:xfrm>
          <a:prstGeom prst="bentConnector3">
            <a:avLst>
              <a:gd name="adj1" fmla="val 50000"/>
            </a:avLst>
          </a:prstGeom>
          <a:noFill/>
          <a:ln w="9525" cap="flat" cmpd="sng">
            <a:solidFill>
              <a:srgbClr val="C2C2C2"/>
            </a:solidFill>
            <a:prstDash val="solid"/>
            <a:round/>
            <a:headEnd type="none" w="sm" len="sm"/>
            <a:tailEnd type="none" w="sm" len="sm"/>
          </a:ln>
        </p:spPr>
      </p:cxnSp>
      <p:cxnSp>
        <p:nvCxnSpPr>
          <p:cNvPr id="242" name="Google Shape;242;gcfc85f09b5_0_1913"/>
          <p:cNvCxnSpPr>
            <a:stCxn id="238" idx="1"/>
            <a:endCxn id="232" idx="3"/>
          </p:cNvCxnSpPr>
          <p:nvPr/>
        </p:nvCxnSpPr>
        <p:spPr>
          <a:xfrm rot="10800000">
            <a:off x="4638467" y="4874692"/>
            <a:ext cx="507900" cy="580200"/>
          </a:xfrm>
          <a:prstGeom prst="bentConnector3">
            <a:avLst>
              <a:gd name="adj1" fmla="val 50000"/>
            </a:avLst>
          </a:prstGeom>
          <a:noFill/>
          <a:ln w="9525" cap="flat" cmpd="sng">
            <a:solidFill>
              <a:srgbClr val="C2C2C2"/>
            </a:solidFill>
            <a:prstDash val="solid"/>
            <a:round/>
            <a:headEnd type="none" w="sm" len="sm"/>
            <a:tailEnd type="none" w="sm" len="sm"/>
          </a:ln>
        </p:spPr>
      </p:cxnSp>
      <p:sp>
        <p:nvSpPr>
          <p:cNvPr id="243" name="Google Shape;243;gcfc85f09b5_0_1913"/>
          <p:cNvSpPr/>
          <p:nvPr/>
        </p:nvSpPr>
        <p:spPr>
          <a:xfrm>
            <a:off x="8348367" y="920158"/>
            <a:ext cx="2694000" cy="700500"/>
          </a:xfrm>
          <a:prstGeom prst="roundRect">
            <a:avLst>
              <a:gd name="adj" fmla="val 16667"/>
            </a:avLst>
          </a:prstGeom>
          <a:solidFill>
            <a:srgbClr val="3C78D8"/>
          </a:solidFill>
          <a:ln w="9525" cap="flat" cmpd="sng">
            <a:solidFill>
              <a:srgbClr val="0C8148"/>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500" dirty="0">
                <a:solidFill>
                  <a:srgbClr val="FFFFFF"/>
                </a:solidFill>
                <a:latin typeface="Roboto"/>
                <a:ea typeface="Roboto"/>
                <a:cs typeface="Roboto"/>
                <a:sym typeface="Roboto"/>
              </a:rPr>
              <a:t>mean squared error</a:t>
            </a:r>
            <a:endParaRPr sz="1500" dirty="0">
              <a:solidFill>
                <a:srgbClr val="FFFFFF"/>
              </a:solidFill>
              <a:latin typeface="Roboto"/>
              <a:ea typeface="Roboto"/>
              <a:cs typeface="Roboto"/>
              <a:sym typeface="Roboto"/>
            </a:endParaRPr>
          </a:p>
        </p:txBody>
      </p:sp>
      <p:sp>
        <p:nvSpPr>
          <p:cNvPr id="244" name="Google Shape;244;gcfc85f09b5_0_1913"/>
          <p:cNvSpPr/>
          <p:nvPr/>
        </p:nvSpPr>
        <p:spPr>
          <a:xfrm>
            <a:off x="8348367" y="2041658"/>
            <a:ext cx="2694000" cy="700500"/>
          </a:xfrm>
          <a:prstGeom prst="roundRect">
            <a:avLst>
              <a:gd name="adj" fmla="val 16667"/>
            </a:avLst>
          </a:prstGeom>
          <a:solidFill>
            <a:srgbClr val="3C78D8"/>
          </a:solidFill>
          <a:ln w="9525" cap="flat" cmpd="sng">
            <a:solidFill>
              <a:srgbClr val="0C8148"/>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r>
              <a:rPr lang="en-US" sz="1500">
                <a:solidFill>
                  <a:srgbClr val="FFFFFF"/>
                </a:solidFill>
                <a:latin typeface="Roboto"/>
                <a:ea typeface="Roboto"/>
                <a:cs typeface="Roboto"/>
                <a:sym typeface="Roboto"/>
              </a:rPr>
              <a:t>         R Squared Score</a:t>
            </a:r>
            <a:endParaRPr sz="1500">
              <a:solidFill>
                <a:srgbClr val="FFFFFF"/>
              </a:solidFill>
              <a:latin typeface="Roboto"/>
              <a:ea typeface="Roboto"/>
              <a:cs typeface="Roboto"/>
              <a:sym typeface="Roboto"/>
            </a:endParaRPr>
          </a:p>
        </p:txBody>
      </p:sp>
      <p:cxnSp>
        <p:nvCxnSpPr>
          <p:cNvPr id="245" name="Google Shape;245;gcfc85f09b5_0_1913"/>
          <p:cNvCxnSpPr>
            <a:stCxn id="235" idx="3"/>
            <a:endCxn id="243" idx="1"/>
          </p:cNvCxnSpPr>
          <p:nvPr/>
        </p:nvCxnSpPr>
        <p:spPr>
          <a:xfrm rot="10800000" flipH="1">
            <a:off x="7689775" y="1270300"/>
            <a:ext cx="658500" cy="351900"/>
          </a:xfrm>
          <a:prstGeom prst="bentConnector3">
            <a:avLst>
              <a:gd name="adj1" fmla="val 50007"/>
            </a:avLst>
          </a:prstGeom>
          <a:noFill/>
          <a:ln w="9525" cap="flat" cmpd="sng">
            <a:solidFill>
              <a:srgbClr val="C2C2C2"/>
            </a:solidFill>
            <a:prstDash val="solid"/>
            <a:round/>
            <a:headEnd type="none" w="sm" len="sm"/>
            <a:tailEnd type="none" w="sm" len="sm"/>
          </a:ln>
        </p:spPr>
      </p:cxnSp>
      <p:cxnSp>
        <p:nvCxnSpPr>
          <p:cNvPr id="246" name="Google Shape;246;gcfc85f09b5_0_1913"/>
          <p:cNvCxnSpPr>
            <a:stCxn id="244" idx="1"/>
            <a:endCxn id="235" idx="3"/>
          </p:cNvCxnSpPr>
          <p:nvPr/>
        </p:nvCxnSpPr>
        <p:spPr>
          <a:xfrm rot="10800000">
            <a:off x="7689867" y="1622108"/>
            <a:ext cx="658500" cy="769800"/>
          </a:xfrm>
          <a:prstGeom prst="bentConnector3">
            <a:avLst>
              <a:gd name="adj1" fmla="val 50007"/>
            </a:avLst>
          </a:prstGeom>
          <a:noFill/>
          <a:ln w="9525" cap="flat" cmpd="sng">
            <a:solidFill>
              <a:srgbClr val="C2C2C2"/>
            </a:solidFill>
            <a:prstDash val="solid"/>
            <a:round/>
            <a:headEnd type="none" w="sm" len="sm"/>
            <a:tailEnd type="none" w="sm" len="sm"/>
          </a:ln>
        </p:spPr>
      </p:cxnSp>
      <p:sp>
        <p:nvSpPr>
          <p:cNvPr id="247" name="Google Shape;247;gcfc85f09b5_0_1913"/>
          <p:cNvSpPr/>
          <p:nvPr/>
        </p:nvSpPr>
        <p:spPr>
          <a:xfrm>
            <a:off x="8348367" y="3335492"/>
            <a:ext cx="2694000" cy="700500"/>
          </a:xfrm>
          <a:prstGeom prst="roundRect">
            <a:avLst>
              <a:gd name="adj" fmla="val 16667"/>
            </a:avLst>
          </a:prstGeom>
          <a:solidFill>
            <a:srgbClr val="3C78D8"/>
          </a:solidFill>
          <a:ln w="9525" cap="flat" cmpd="sng">
            <a:solidFill>
              <a:srgbClr val="0C8148"/>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800">
                <a:solidFill>
                  <a:srgbClr val="FFFFFF"/>
                </a:solidFill>
                <a:latin typeface="Roboto"/>
                <a:ea typeface="Roboto"/>
                <a:cs typeface="Roboto"/>
                <a:sym typeface="Roboto"/>
              </a:rPr>
              <a:t>LOCATION:</a:t>
            </a:r>
            <a:endParaRPr sz="1800">
              <a:solidFill>
                <a:srgbClr val="FFFFFF"/>
              </a:solidFill>
              <a:latin typeface="Roboto"/>
              <a:ea typeface="Roboto"/>
              <a:cs typeface="Roboto"/>
              <a:sym typeface="Roboto"/>
            </a:endParaRPr>
          </a:p>
          <a:p>
            <a:pPr marL="0" lvl="0" indent="0" algn="ctr" rtl="0">
              <a:spcBef>
                <a:spcPts val="0"/>
              </a:spcBef>
              <a:spcAft>
                <a:spcPts val="0"/>
              </a:spcAft>
              <a:buNone/>
            </a:pPr>
            <a:r>
              <a:rPr lang="en-US" sz="1500">
                <a:solidFill>
                  <a:srgbClr val="FFFFFF"/>
                </a:solidFill>
                <a:latin typeface="Roboto"/>
                <a:ea typeface="Roboto"/>
                <a:cs typeface="Roboto"/>
                <a:sym typeface="Roboto"/>
              </a:rPr>
              <a:t>Region, City</a:t>
            </a:r>
            <a:endParaRPr sz="1500">
              <a:solidFill>
                <a:srgbClr val="FFFFFF"/>
              </a:solidFill>
              <a:latin typeface="Roboto"/>
              <a:ea typeface="Roboto"/>
              <a:cs typeface="Roboto"/>
              <a:sym typeface="Roboto"/>
            </a:endParaRPr>
          </a:p>
        </p:txBody>
      </p:sp>
      <p:sp>
        <p:nvSpPr>
          <p:cNvPr id="248" name="Google Shape;248;gcfc85f09b5_0_1913"/>
          <p:cNvSpPr/>
          <p:nvPr/>
        </p:nvSpPr>
        <p:spPr>
          <a:xfrm>
            <a:off x="8348367" y="4456992"/>
            <a:ext cx="2694000" cy="700500"/>
          </a:xfrm>
          <a:prstGeom prst="roundRect">
            <a:avLst>
              <a:gd name="adj" fmla="val 16667"/>
            </a:avLst>
          </a:prstGeom>
          <a:solidFill>
            <a:srgbClr val="3C78D8"/>
          </a:solidFill>
          <a:ln w="9525" cap="flat" cmpd="sng">
            <a:solidFill>
              <a:srgbClr val="0C8148"/>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r>
              <a:rPr lang="en-US" sz="1500" dirty="0">
                <a:solidFill>
                  <a:srgbClr val="FFFFFF"/>
                </a:solidFill>
                <a:latin typeface="Roboto"/>
                <a:ea typeface="Roboto"/>
                <a:cs typeface="Roboto"/>
                <a:sym typeface="Roboto"/>
              </a:rPr>
              <a:t>               </a:t>
            </a:r>
            <a:r>
              <a:rPr lang="en-US" sz="1900" dirty="0">
                <a:solidFill>
                  <a:srgbClr val="FFFFFF"/>
                </a:solidFill>
                <a:latin typeface="Roboto"/>
                <a:ea typeface="Roboto"/>
                <a:cs typeface="Roboto"/>
                <a:sym typeface="Roboto"/>
              </a:rPr>
              <a:t>Time</a:t>
            </a:r>
          </a:p>
          <a:p>
            <a:pPr marL="0" lvl="0" indent="0" algn="l" rtl="0">
              <a:spcBef>
                <a:spcPts val="0"/>
              </a:spcBef>
              <a:spcAft>
                <a:spcPts val="0"/>
              </a:spcAft>
              <a:buNone/>
            </a:pPr>
            <a:r>
              <a:rPr lang="en-US" sz="1900" dirty="0">
                <a:solidFill>
                  <a:srgbClr val="FFFFFF"/>
                </a:solidFill>
                <a:latin typeface="Roboto"/>
                <a:ea typeface="Roboto"/>
                <a:cs typeface="Roboto"/>
                <a:sym typeface="Roboto"/>
              </a:rPr>
              <a:t>    Month number</a:t>
            </a:r>
            <a:endParaRPr sz="1900" dirty="0">
              <a:solidFill>
                <a:srgbClr val="FFFFFF"/>
              </a:solidFill>
              <a:latin typeface="Roboto"/>
              <a:ea typeface="Roboto"/>
              <a:cs typeface="Roboto"/>
              <a:sym typeface="Roboto"/>
            </a:endParaRPr>
          </a:p>
        </p:txBody>
      </p:sp>
      <p:cxnSp>
        <p:nvCxnSpPr>
          <p:cNvPr id="249" name="Google Shape;249;gcfc85f09b5_0_1913"/>
          <p:cNvCxnSpPr>
            <a:stCxn id="247" idx="1"/>
            <a:endCxn id="237" idx="3"/>
          </p:cNvCxnSpPr>
          <p:nvPr/>
        </p:nvCxnSpPr>
        <p:spPr>
          <a:xfrm flipH="1">
            <a:off x="7840467" y="3685742"/>
            <a:ext cx="507900" cy="560700"/>
          </a:xfrm>
          <a:prstGeom prst="bentConnector3">
            <a:avLst>
              <a:gd name="adj1" fmla="val 50000"/>
            </a:avLst>
          </a:prstGeom>
          <a:noFill/>
          <a:ln w="9525" cap="flat" cmpd="sng">
            <a:solidFill>
              <a:srgbClr val="C2C2C2"/>
            </a:solidFill>
            <a:prstDash val="solid"/>
            <a:round/>
            <a:headEnd type="none" w="sm" len="sm"/>
            <a:tailEnd type="none" w="sm" len="sm"/>
          </a:ln>
        </p:spPr>
      </p:cxnSp>
      <p:cxnSp>
        <p:nvCxnSpPr>
          <p:cNvPr id="250" name="Google Shape;250;gcfc85f09b5_0_1913"/>
          <p:cNvCxnSpPr>
            <a:stCxn id="248" idx="1"/>
            <a:endCxn id="237" idx="3"/>
          </p:cNvCxnSpPr>
          <p:nvPr/>
        </p:nvCxnSpPr>
        <p:spPr>
          <a:xfrm rot="10800000">
            <a:off x="7840467" y="4246542"/>
            <a:ext cx="507900" cy="560700"/>
          </a:xfrm>
          <a:prstGeom prst="bentConnector3">
            <a:avLst>
              <a:gd name="adj1" fmla="val 50000"/>
            </a:avLst>
          </a:prstGeom>
          <a:noFill/>
          <a:ln w="9525" cap="flat" cmpd="sng">
            <a:solidFill>
              <a:srgbClr val="C2C2C2"/>
            </a:solidFill>
            <a:prstDash val="solid"/>
            <a:round/>
            <a:headEnd type="none" w="sm" len="sm"/>
            <a:tailEnd type="none" w="sm" len="sm"/>
          </a:ln>
        </p:spPr>
      </p:cxnSp>
      <p:sp>
        <p:nvSpPr>
          <p:cNvPr id="251" name="Google Shape;251;gcfc85f09b5_0_1913"/>
          <p:cNvSpPr/>
          <p:nvPr/>
        </p:nvSpPr>
        <p:spPr>
          <a:xfrm>
            <a:off x="8348367" y="5805158"/>
            <a:ext cx="2694000" cy="700500"/>
          </a:xfrm>
          <a:prstGeom prst="roundRect">
            <a:avLst>
              <a:gd name="adj" fmla="val 16667"/>
            </a:avLst>
          </a:prstGeom>
          <a:solidFill>
            <a:srgbClr val="3C78D8"/>
          </a:solidFill>
          <a:ln w="9525" cap="flat" cmpd="sng">
            <a:solidFill>
              <a:srgbClr val="0C8148"/>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800" b="1" i="1">
                <a:solidFill>
                  <a:schemeClr val="lt1"/>
                </a:solidFill>
                <a:latin typeface="Roboto"/>
                <a:ea typeface="Roboto"/>
                <a:cs typeface="Roboto"/>
                <a:sym typeface="Roboto"/>
              </a:rPr>
              <a:t>Number of counters</a:t>
            </a:r>
            <a:endParaRPr sz="1800" b="1" i="1">
              <a:solidFill>
                <a:schemeClr val="lt1"/>
              </a:solidFill>
              <a:latin typeface="Roboto"/>
              <a:ea typeface="Roboto"/>
              <a:cs typeface="Roboto"/>
              <a:sym typeface="Roboto"/>
            </a:endParaRPr>
          </a:p>
        </p:txBody>
      </p:sp>
      <p:cxnSp>
        <p:nvCxnSpPr>
          <p:cNvPr id="252" name="Google Shape;252;gcfc85f09b5_0_1913"/>
          <p:cNvCxnSpPr>
            <a:stCxn id="251" idx="1"/>
            <a:endCxn id="238" idx="3"/>
          </p:cNvCxnSpPr>
          <p:nvPr/>
        </p:nvCxnSpPr>
        <p:spPr>
          <a:xfrm rot="10800000">
            <a:off x="7840467" y="5454908"/>
            <a:ext cx="507900" cy="700500"/>
          </a:xfrm>
          <a:prstGeom prst="bentConnector3">
            <a:avLst>
              <a:gd name="adj1" fmla="val 50010"/>
            </a:avLst>
          </a:prstGeom>
          <a:noFill/>
          <a:ln w="9525" cap="flat" cmpd="sng">
            <a:solidFill>
              <a:srgbClr val="C2C2C2"/>
            </a:solidFill>
            <a:prstDash val="solid"/>
            <a:round/>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31"/>
                                        </p:tgtEl>
                                        <p:attrNameLst>
                                          <p:attrName>style.visibility</p:attrName>
                                        </p:attrNameLst>
                                      </p:cBhvr>
                                      <p:to>
                                        <p:strVal val="visible"/>
                                      </p:to>
                                    </p:set>
                                    <p:anim calcmode="lin" valueType="num">
                                      <p:cBhvr additive="base">
                                        <p:cTn id="7" dur="500" fill="hold"/>
                                        <p:tgtEl>
                                          <p:spTgt spid="231"/>
                                        </p:tgtEl>
                                        <p:attrNameLst>
                                          <p:attrName>ppt_x</p:attrName>
                                        </p:attrNameLst>
                                      </p:cBhvr>
                                      <p:tavLst>
                                        <p:tav tm="0">
                                          <p:val>
                                            <p:strVal val="#ppt_x"/>
                                          </p:val>
                                        </p:tav>
                                        <p:tav tm="100000">
                                          <p:val>
                                            <p:strVal val="#ppt_x"/>
                                          </p:val>
                                        </p:tav>
                                      </p:tavLst>
                                    </p:anim>
                                    <p:anim calcmode="lin" valueType="num">
                                      <p:cBhvr additive="base">
                                        <p:cTn id="8" dur="500" fill="hold"/>
                                        <p:tgtEl>
                                          <p:spTgt spid="23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 fill="hold">
                                          <p:stCondLst>
                                            <p:cond delay="0"/>
                                          </p:stCondLst>
                                        </p:cTn>
                                        <p:tgtEl>
                                          <p:spTgt spid="232"/>
                                        </p:tgtEl>
                                        <p:attrNameLst>
                                          <p:attrName>style.visibility</p:attrName>
                                        </p:attrNameLst>
                                      </p:cBhvr>
                                      <p:to>
                                        <p:strVal val="visible"/>
                                      </p:to>
                                    </p:set>
                                    <p:animEffect transition="in" filter="barn(inVertical)">
                                      <p:cBhvr>
                                        <p:cTn id="13" dur="500"/>
                                        <p:tgtEl>
                                          <p:spTgt spid="232"/>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234"/>
                                        </p:tgtEl>
                                        <p:attrNameLst>
                                          <p:attrName>style.visibility</p:attrName>
                                        </p:attrNameLst>
                                      </p:cBhvr>
                                      <p:to>
                                        <p:strVal val="visible"/>
                                      </p:to>
                                    </p:set>
                                    <p:animEffect transition="in" filter="barn(inVertical)">
                                      <p:cBhvr>
                                        <p:cTn id="16" dur="500"/>
                                        <p:tgtEl>
                                          <p:spTgt spid="234"/>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35"/>
                                        </p:tgtEl>
                                        <p:attrNameLst>
                                          <p:attrName>style.visibility</p:attrName>
                                        </p:attrNameLst>
                                      </p:cBhvr>
                                      <p:to>
                                        <p:strVal val="visible"/>
                                      </p:to>
                                    </p:set>
                                    <p:animEffect transition="in" filter="fade">
                                      <p:cBhvr>
                                        <p:cTn id="21" dur="1000"/>
                                        <p:tgtEl>
                                          <p:spTgt spid="235"/>
                                        </p:tgtEl>
                                      </p:cBhvr>
                                    </p:animEffect>
                                    <p:anim calcmode="lin" valueType="num">
                                      <p:cBhvr>
                                        <p:cTn id="22" dur="1000" fill="hold"/>
                                        <p:tgtEl>
                                          <p:spTgt spid="235"/>
                                        </p:tgtEl>
                                        <p:attrNameLst>
                                          <p:attrName>ppt_x</p:attrName>
                                        </p:attrNameLst>
                                      </p:cBhvr>
                                      <p:tavLst>
                                        <p:tav tm="0">
                                          <p:val>
                                            <p:strVal val="#ppt_x"/>
                                          </p:val>
                                        </p:tav>
                                        <p:tav tm="100000">
                                          <p:val>
                                            <p:strVal val="#ppt_x"/>
                                          </p:val>
                                        </p:tav>
                                      </p:tavLst>
                                    </p:anim>
                                    <p:anim calcmode="lin" valueType="num">
                                      <p:cBhvr>
                                        <p:cTn id="23" dur="1000" fill="hold"/>
                                        <p:tgtEl>
                                          <p:spTgt spid="235"/>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236"/>
                                        </p:tgtEl>
                                        <p:attrNameLst>
                                          <p:attrName>style.visibility</p:attrName>
                                        </p:attrNameLst>
                                      </p:cBhvr>
                                      <p:to>
                                        <p:strVal val="visible"/>
                                      </p:to>
                                    </p:set>
                                    <p:animEffect transition="in" filter="fade">
                                      <p:cBhvr>
                                        <p:cTn id="26" dur="1000"/>
                                        <p:tgtEl>
                                          <p:spTgt spid="236"/>
                                        </p:tgtEl>
                                      </p:cBhvr>
                                    </p:animEffect>
                                    <p:anim calcmode="lin" valueType="num">
                                      <p:cBhvr>
                                        <p:cTn id="27" dur="1000" fill="hold"/>
                                        <p:tgtEl>
                                          <p:spTgt spid="236"/>
                                        </p:tgtEl>
                                        <p:attrNameLst>
                                          <p:attrName>ppt_x</p:attrName>
                                        </p:attrNameLst>
                                      </p:cBhvr>
                                      <p:tavLst>
                                        <p:tav tm="0">
                                          <p:val>
                                            <p:strVal val="#ppt_x"/>
                                          </p:val>
                                        </p:tav>
                                        <p:tav tm="100000">
                                          <p:val>
                                            <p:strVal val="#ppt_x"/>
                                          </p:val>
                                        </p:tav>
                                      </p:tavLst>
                                    </p:anim>
                                    <p:anim calcmode="lin" valueType="num">
                                      <p:cBhvr>
                                        <p:cTn id="28" dur="1000" fill="hold"/>
                                        <p:tgtEl>
                                          <p:spTgt spid="236"/>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243"/>
                                        </p:tgtEl>
                                        <p:attrNameLst>
                                          <p:attrName>style.visibility</p:attrName>
                                        </p:attrNameLst>
                                      </p:cBhvr>
                                      <p:to>
                                        <p:strVal val="visible"/>
                                      </p:to>
                                    </p:set>
                                    <p:animEffect transition="in" filter="fade">
                                      <p:cBhvr>
                                        <p:cTn id="33" dur="1000"/>
                                        <p:tgtEl>
                                          <p:spTgt spid="243"/>
                                        </p:tgtEl>
                                      </p:cBhvr>
                                    </p:animEffect>
                                    <p:anim calcmode="lin" valueType="num">
                                      <p:cBhvr>
                                        <p:cTn id="34" dur="1000" fill="hold"/>
                                        <p:tgtEl>
                                          <p:spTgt spid="243"/>
                                        </p:tgtEl>
                                        <p:attrNameLst>
                                          <p:attrName>ppt_x</p:attrName>
                                        </p:attrNameLst>
                                      </p:cBhvr>
                                      <p:tavLst>
                                        <p:tav tm="0">
                                          <p:val>
                                            <p:strVal val="#ppt_x"/>
                                          </p:val>
                                        </p:tav>
                                        <p:tav tm="100000">
                                          <p:val>
                                            <p:strVal val="#ppt_x"/>
                                          </p:val>
                                        </p:tav>
                                      </p:tavLst>
                                    </p:anim>
                                    <p:anim calcmode="lin" valueType="num">
                                      <p:cBhvr>
                                        <p:cTn id="35" dur="1000" fill="hold"/>
                                        <p:tgtEl>
                                          <p:spTgt spid="243"/>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244"/>
                                        </p:tgtEl>
                                        <p:attrNameLst>
                                          <p:attrName>style.visibility</p:attrName>
                                        </p:attrNameLst>
                                      </p:cBhvr>
                                      <p:to>
                                        <p:strVal val="visible"/>
                                      </p:to>
                                    </p:set>
                                    <p:animEffect transition="in" filter="fade">
                                      <p:cBhvr>
                                        <p:cTn id="38" dur="1000"/>
                                        <p:tgtEl>
                                          <p:spTgt spid="244"/>
                                        </p:tgtEl>
                                      </p:cBhvr>
                                    </p:animEffect>
                                    <p:anim calcmode="lin" valueType="num">
                                      <p:cBhvr>
                                        <p:cTn id="39" dur="1000" fill="hold"/>
                                        <p:tgtEl>
                                          <p:spTgt spid="244"/>
                                        </p:tgtEl>
                                        <p:attrNameLst>
                                          <p:attrName>ppt_x</p:attrName>
                                        </p:attrNameLst>
                                      </p:cBhvr>
                                      <p:tavLst>
                                        <p:tav tm="0">
                                          <p:val>
                                            <p:strVal val="#ppt_x"/>
                                          </p:val>
                                        </p:tav>
                                        <p:tav tm="100000">
                                          <p:val>
                                            <p:strVal val="#ppt_x"/>
                                          </p:val>
                                        </p:tav>
                                      </p:tavLst>
                                    </p:anim>
                                    <p:anim calcmode="lin" valueType="num">
                                      <p:cBhvr>
                                        <p:cTn id="40" dur="1000" fill="hold"/>
                                        <p:tgtEl>
                                          <p:spTgt spid="244"/>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grpId="0" nodeType="clickEffect">
                                  <p:stCondLst>
                                    <p:cond delay="0"/>
                                  </p:stCondLst>
                                  <p:childTnLst>
                                    <p:set>
                                      <p:cBhvr>
                                        <p:cTn id="44" dur="1" fill="hold">
                                          <p:stCondLst>
                                            <p:cond delay="0"/>
                                          </p:stCondLst>
                                        </p:cTn>
                                        <p:tgtEl>
                                          <p:spTgt spid="237"/>
                                        </p:tgtEl>
                                        <p:attrNameLst>
                                          <p:attrName>style.visibility</p:attrName>
                                        </p:attrNameLst>
                                      </p:cBhvr>
                                      <p:to>
                                        <p:strVal val="visible"/>
                                      </p:to>
                                    </p:set>
                                    <p:animEffect transition="in" filter="fade">
                                      <p:cBhvr>
                                        <p:cTn id="45" dur="1000"/>
                                        <p:tgtEl>
                                          <p:spTgt spid="237"/>
                                        </p:tgtEl>
                                      </p:cBhvr>
                                    </p:animEffect>
                                    <p:anim calcmode="lin" valueType="num">
                                      <p:cBhvr>
                                        <p:cTn id="46" dur="1000" fill="hold"/>
                                        <p:tgtEl>
                                          <p:spTgt spid="237"/>
                                        </p:tgtEl>
                                        <p:attrNameLst>
                                          <p:attrName>ppt_x</p:attrName>
                                        </p:attrNameLst>
                                      </p:cBhvr>
                                      <p:tavLst>
                                        <p:tav tm="0">
                                          <p:val>
                                            <p:strVal val="#ppt_x"/>
                                          </p:val>
                                        </p:tav>
                                        <p:tav tm="100000">
                                          <p:val>
                                            <p:strVal val="#ppt_x"/>
                                          </p:val>
                                        </p:tav>
                                      </p:tavLst>
                                    </p:anim>
                                    <p:anim calcmode="lin" valueType="num">
                                      <p:cBhvr>
                                        <p:cTn id="47" dur="1000" fill="hold"/>
                                        <p:tgtEl>
                                          <p:spTgt spid="2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238"/>
                                        </p:tgtEl>
                                        <p:attrNameLst>
                                          <p:attrName>style.visibility</p:attrName>
                                        </p:attrNameLst>
                                      </p:cBhvr>
                                      <p:to>
                                        <p:strVal val="visible"/>
                                      </p:to>
                                    </p:set>
                                    <p:animEffect transition="in" filter="fade">
                                      <p:cBhvr>
                                        <p:cTn id="50" dur="1000"/>
                                        <p:tgtEl>
                                          <p:spTgt spid="238"/>
                                        </p:tgtEl>
                                      </p:cBhvr>
                                    </p:animEffect>
                                    <p:anim calcmode="lin" valueType="num">
                                      <p:cBhvr>
                                        <p:cTn id="51" dur="1000" fill="hold"/>
                                        <p:tgtEl>
                                          <p:spTgt spid="238"/>
                                        </p:tgtEl>
                                        <p:attrNameLst>
                                          <p:attrName>ppt_x</p:attrName>
                                        </p:attrNameLst>
                                      </p:cBhvr>
                                      <p:tavLst>
                                        <p:tav tm="0">
                                          <p:val>
                                            <p:strVal val="#ppt_x"/>
                                          </p:val>
                                        </p:tav>
                                        <p:tav tm="100000">
                                          <p:val>
                                            <p:strVal val="#ppt_x"/>
                                          </p:val>
                                        </p:tav>
                                      </p:tavLst>
                                    </p:anim>
                                    <p:anim calcmode="lin" valueType="num">
                                      <p:cBhvr>
                                        <p:cTn id="52" dur="1000" fill="hold"/>
                                        <p:tgtEl>
                                          <p:spTgt spid="238"/>
                                        </p:tgtEl>
                                        <p:attrNameLst>
                                          <p:attrName>ppt_y</p:attrName>
                                        </p:attrNameLst>
                                      </p:cBhvr>
                                      <p:tavLst>
                                        <p:tav tm="0">
                                          <p:val>
                                            <p:strVal val="#ppt_y+.1"/>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16" presetClass="entr" presetSubtype="21" fill="hold" grpId="0" nodeType="clickEffect">
                                  <p:stCondLst>
                                    <p:cond delay="0"/>
                                  </p:stCondLst>
                                  <p:childTnLst>
                                    <p:set>
                                      <p:cBhvr>
                                        <p:cTn id="56" dur="1" fill="hold">
                                          <p:stCondLst>
                                            <p:cond delay="0"/>
                                          </p:stCondLst>
                                        </p:cTn>
                                        <p:tgtEl>
                                          <p:spTgt spid="247"/>
                                        </p:tgtEl>
                                        <p:attrNameLst>
                                          <p:attrName>style.visibility</p:attrName>
                                        </p:attrNameLst>
                                      </p:cBhvr>
                                      <p:to>
                                        <p:strVal val="visible"/>
                                      </p:to>
                                    </p:set>
                                    <p:animEffect transition="in" filter="barn(inVertical)">
                                      <p:cBhvr>
                                        <p:cTn id="57" dur="500"/>
                                        <p:tgtEl>
                                          <p:spTgt spid="247"/>
                                        </p:tgtEl>
                                      </p:cBhvr>
                                    </p:animEffect>
                                  </p:childTnLst>
                                </p:cTn>
                              </p:par>
                              <p:par>
                                <p:cTn id="58" presetID="16" presetClass="entr" presetSubtype="21" fill="hold" grpId="0" nodeType="withEffect">
                                  <p:stCondLst>
                                    <p:cond delay="0"/>
                                  </p:stCondLst>
                                  <p:childTnLst>
                                    <p:set>
                                      <p:cBhvr>
                                        <p:cTn id="59" dur="1" fill="hold">
                                          <p:stCondLst>
                                            <p:cond delay="0"/>
                                          </p:stCondLst>
                                        </p:cTn>
                                        <p:tgtEl>
                                          <p:spTgt spid="248"/>
                                        </p:tgtEl>
                                        <p:attrNameLst>
                                          <p:attrName>style.visibility</p:attrName>
                                        </p:attrNameLst>
                                      </p:cBhvr>
                                      <p:to>
                                        <p:strVal val="visible"/>
                                      </p:to>
                                    </p:set>
                                    <p:animEffect transition="in" filter="barn(inVertical)">
                                      <p:cBhvr>
                                        <p:cTn id="60" dur="500"/>
                                        <p:tgtEl>
                                          <p:spTgt spid="248"/>
                                        </p:tgtEl>
                                      </p:cBhvr>
                                    </p:animEffect>
                                  </p:childTnLst>
                                </p:cTn>
                              </p:par>
                              <p:par>
                                <p:cTn id="61" presetID="16" presetClass="entr" presetSubtype="21" fill="hold" grpId="0" nodeType="withEffect">
                                  <p:stCondLst>
                                    <p:cond delay="0"/>
                                  </p:stCondLst>
                                  <p:childTnLst>
                                    <p:set>
                                      <p:cBhvr>
                                        <p:cTn id="62" dur="1" fill="hold">
                                          <p:stCondLst>
                                            <p:cond delay="0"/>
                                          </p:stCondLst>
                                        </p:cTn>
                                        <p:tgtEl>
                                          <p:spTgt spid="251"/>
                                        </p:tgtEl>
                                        <p:attrNameLst>
                                          <p:attrName>style.visibility</p:attrName>
                                        </p:attrNameLst>
                                      </p:cBhvr>
                                      <p:to>
                                        <p:strVal val="visible"/>
                                      </p:to>
                                    </p:set>
                                    <p:animEffect transition="in" filter="barn(inVertical)">
                                      <p:cBhvr>
                                        <p:cTn id="63" dur="500"/>
                                        <p:tgtEl>
                                          <p:spTgt spid="2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1" grpId="0" animBg="1"/>
      <p:bldP spid="234" grpId="0" animBg="1"/>
      <p:bldP spid="232" grpId="0" animBg="1"/>
      <p:bldP spid="235" grpId="0" animBg="1"/>
      <p:bldP spid="236" grpId="0" animBg="1"/>
      <p:bldP spid="237" grpId="0" animBg="1"/>
      <p:bldP spid="238" grpId="0" animBg="1"/>
      <p:bldP spid="243" grpId="0" animBg="1"/>
      <p:bldP spid="244" grpId="0" animBg="1"/>
      <p:bldP spid="247" grpId="0" animBg="1"/>
      <p:bldP spid="248" grpId="0" animBg="1"/>
      <p:bldP spid="25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6"/>
        <p:cNvGrpSpPr/>
        <p:nvPr/>
      </p:nvGrpSpPr>
      <p:grpSpPr>
        <a:xfrm>
          <a:off x="0" y="0"/>
          <a:ext cx="0" cy="0"/>
          <a:chOff x="0" y="0"/>
          <a:chExt cx="0" cy="0"/>
        </a:xfrm>
      </p:grpSpPr>
      <p:sp>
        <p:nvSpPr>
          <p:cNvPr id="257" name="Google Shape;257;g10674234ff3_0_0"/>
          <p:cNvSpPr/>
          <p:nvPr/>
        </p:nvSpPr>
        <p:spPr>
          <a:xfrm>
            <a:off x="1223645" y="784225"/>
            <a:ext cx="9342000" cy="5040600"/>
          </a:xfrm>
          <a:prstGeom prst="round2SameRect">
            <a:avLst>
              <a:gd name="adj1" fmla="val 0"/>
              <a:gd name="adj2" fmla="val 0"/>
            </a:avLst>
          </a:prstGeom>
          <a:gradFill>
            <a:gsLst>
              <a:gs pos="0">
                <a:srgbClr val="152839"/>
              </a:gs>
              <a:gs pos="100000">
                <a:srgbClr val="152839">
                  <a:alpha val="91764"/>
                </a:srgbClr>
              </a:gs>
            </a:gsLst>
            <a:lin ang="1350003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8" name="Google Shape;258;g10674234ff3_0_0"/>
          <p:cNvSpPr txBox="1">
            <a:spLocks noGrp="1"/>
          </p:cNvSpPr>
          <p:nvPr>
            <p:ph type="title"/>
          </p:nvPr>
        </p:nvSpPr>
        <p:spPr>
          <a:xfrm>
            <a:off x="1871980" y="1148080"/>
            <a:ext cx="6302400" cy="5817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lt1"/>
              </a:buClr>
              <a:buSzPct val="100000"/>
              <a:buFont typeface="Calibri"/>
              <a:buNone/>
            </a:pPr>
            <a:r>
              <a:rPr lang="en-US">
                <a:solidFill>
                  <a:schemeClr val="lt1"/>
                </a:solidFill>
              </a:rPr>
              <a:t>Concepts used from syllabus</a:t>
            </a:r>
            <a:endParaRPr>
              <a:solidFill>
                <a:schemeClr val="lt1"/>
              </a:solidFill>
            </a:endParaRPr>
          </a:p>
        </p:txBody>
      </p:sp>
      <p:sp>
        <p:nvSpPr>
          <p:cNvPr id="259" name="Google Shape;259;g10674234ff3_0_0"/>
          <p:cNvSpPr txBox="1"/>
          <p:nvPr/>
        </p:nvSpPr>
        <p:spPr>
          <a:xfrm>
            <a:off x="1637925" y="1870225"/>
            <a:ext cx="8748900" cy="3689400"/>
          </a:xfrm>
          <a:prstGeom prst="rect">
            <a:avLst/>
          </a:prstGeom>
          <a:noFill/>
          <a:ln>
            <a:noFill/>
          </a:ln>
        </p:spPr>
        <p:txBody>
          <a:bodyPr spcFirstLastPara="1" wrap="square" lIns="91425" tIns="91425" rIns="91425" bIns="91425" anchor="t" anchorCtr="0">
            <a:spAutoFit/>
          </a:bodyPr>
          <a:lstStyle/>
          <a:p>
            <a:pPr marL="457200" lvl="0" indent="-374650" algn="l" rtl="0">
              <a:lnSpc>
                <a:spcPct val="90000"/>
              </a:lnSpc>
              <a:spcBef>
                <a:spcPts val="0"/>
              </a:spcBef>
              <a:spcAft>
                <a:spcPts val="0"/>
              </a:spcAft>
              <a:buClr>
                <a:schemeClr val="lt1"/>
              </a:buClr>
              <a:buSzPts val="2300"/>
              <a:buFont typeface="Cambria"/>
              <a:buChar char="●"/>
            </a:pPr>
            <a:r>
              <a:rPr lang="en-US" sz="2300" dirty="0">
                <a:solidFill>
                  <a:schemeClr val="lt1"/>
                </a:solidFill>
                <a:latin typeface="Cambria"/>
                <a:ea typeface="Cambria"/>
                <a:cs typeface="Cambria"/>
                <a:sym typeface="Cambria"/>
              </a:rPr>
              <a:t>For Data structures , we have used the concepts of arrays(</a:t>
            </a:r>
            <a:r>
              <a:rPr lang="en-US" sz="2300" dirty="0" err="1">
                <a:solidFill>
                  <a:schemeClr val="lt1"/>
                </a:solidFill>
                <a:latin typeface="Cambria"/>
                <a:ea typeface="Cambria"/>
                <a:cs typeface="Cambria"/>
                <a:sym typeface="Cambria"/>
              </a:rPr>
              <a:t>numpy</a:t>
            </a:r>
            <a:r>
              <a:rPr lang="en-US" sz="2300" dirty="0">
                <a:solidFill>
                  <a:schemeClr val="lt1"/>
                </a:solidFill>
                <a:latin typeface="Cambria"/>
                <a:ea typeface="Cambria"/>
                <a:cs typeface="Cambria"/>
                <a:sym typeface="Cambria"/>
              </a:rPr>
              <a:t> arrays) extensively to work and process data.</a:t>
            </a:r>
            <a:endParaRPr sz="2300" dirty="0">
              <a:solidFill>
                <a:schemeClr val="lt1"/>
              </a:solidFill>
              <a:latin typeface="Cambria"/>
              <a:ea typeface="Cambria"/>
              <a:cs typeface="Cambria"/>
              <a:sym typeface="Cambria"/>
            </a:endParaRPr>
          </a:p>
          <a:p>
            <a:pPr marL="457200" lvl="0" indent="-374650" algn="l" rtl="0">
              <a:lnSpc>
                <a:spcPct val="90000"/>
              </a:lnSpc>
              <a:spcBef>
                <a:spcPts val="0"/>
              </a:spcBef>
              <a:spcAft>
                <a:spcPts val="0"/>
              </a:spcAft>
              <a:buClr>
                <a:schemeClr val="lt1"/>
              </a:buClr>
              <a:buSzPts val="2300"/>
              <a:buFont typeface="Cambria"/>
              <a:buChar char="●"/>
            </a:pPr>
            <a:r>
              <a:rPr lang="en-US" sz="2300" dirty="0">
                <a:solidFill>
                  <a:schemeClr val="lt1"/>
                </a:solidFill>
                <a:latin typeface="Cambria"/>
                <a:ea typeface="Cambria"/>
                <a:cs typeface="Cambria"/>
                <a:sym typeface="Cambria"/>
              </a:rPr>
              <a:t>also , we have implemented the python lists, python key value pairs(Dictionaries) many more python inbuilt functions which are in turn written in the forms of various data structures</a:t>
            </a:r>
            <a:endParaRPr sz="2300" dirty="0">
              <a:solidFill>
                <a:schemeClr val="lt1"/>
              </a:solidFill>
              <a:latin typeface="Cambria"/>
              <a:ea typeface="Cambria"/>
              <a:cs typeface="Cambria"/>
              <a:sym typeface="Cambria"/>
            </a:endParaRPr>
          </a:p>
          <a:p>
            <a:pPr marL="457200" lvl="0" indent="-374650" algn="l" rtl="0">
              <a:lnSpc>
                <a:spcPct val="90000"/>
              </a:lnSpc>
              <a:spcBef>
                <a:spcPts val="0"/>
              </a:spcBef>
              <a:spcAft>
                <a:spcPts val="0"/>
              </a:spcAft>
              <a:buClr>
                <a:schemeClr val="lt1"/>
              </a:buClr>
              <a:buSzPts val="2300"/>
              <a:buFont typeface="Cambria"/>
              <a:buChar char="●"/>
            </a:pPr>
            <a:r>
              <a:rPr lang="en-US" sz="2300" dirty="0">
                <a:solidFill>
                  <a:schemeClr val="lt1"/>
                </a:solidFill>
                <a:latin typeface="Cambria"/>
                <a:ea typeface="Cambria"/>
                <a:cs typeface="Cambria"/>
                <a:sym typeface="Cambria"/>
              </a:rPr>
              <a:t>For DM, we have used various machine learning algorithms such as Linear Regression, Ridge Regression etc.</a:t>
            </a:r>
            <a:endParaRPr sz="2300" dirty="0">
              <a:solidFill>
                <a:schemeClr val="lt1"/>
              </a:solidFill>
              <a:latin typeface="Cambria"/>
              <a:ea typeface="Cambria"/>
              <a:cs typeface="Cambria"/>
              <a:sym typeface="Cambria"/>
            </a:endParaRPr>
          </a:p>
          <a:p>
            <a:pPr marL="457200" lvl="0" indent="-374650" algn="l" rtl="0">
              <a:lnSpc>
                <a:spcPct val="90000"/>
              </a:lnSpc>
              <a:spcBef>
                <a:spcPts val="0"/>
              </a:spcBef>
              <a:spcAft>
                <a:spcPts val="0"/>
              </a:spcAft>
              <a:buClr>
                <a:schemeClr val="lt1"/>
              </a:buClr>
              <a:buSzPts val="2300"/>
              <a:buFont typeface="Cambria"/>
              <a:buChar char="●"/>
            </a:pPr>
            <a:r>
              <a:rPr lang="en-US" sz="2300" dirty="0">
                <a:solidFill>
                  <a:schemeClr val="lt1"/>
                </a:solidFill>
                <a:latin typeface="Cambria"/>
                <a:ea typeface="Cambria"/>
                <a:cs typeface="Cambria"/>
                <a:sym typeface="Cambria"/>
              </a:rPr>
              <a:t>Also , We have used a whole lot of statistical tools such as mean, variance, standard deviation.</a:t>
            </a:r>
            <a:endParaRPr sz="2300" dirty="0">
              <a:solidFill>
                <a:schemeClr val="lt1"/>
              </a:solidFill>
              <a:latin typeface="Cambria"/>
              <a:ea typeface="Cambria"/>
              <a:cs typeface="Cambria"/>
              <a:sym typeface="Cambria"/>
            </a:endParaRPr>
          </a:p>
          <a:p>
            <a:pPr marL="457200" lvl="0" indent="-374650" algn="l" rtl="0">
              <a:lnSpc>
                <a:spcPct val="90000"/>
              </a:lnSpc>
              <a:spcBef>
                <a:spcPts val="0"/>
              </a:spcBef>
              <a:spcAft>
                <a:spcPts val="0"/>
              </a:spcAft>
              <a:buClr>
                <a:schemeClr val="lt1"/>
              </a:buClr>
              <a:buSzPts val="2300"/>
              <a:buFont typeface="Cambria"/>
              <a:buChar char="●"/>
            </a:pPr>
            <a:r>
              <a:rPr lang="en-US" sz="2300" dirty="0">
                <a:solidFill>
                  <a:schemeClr val="lt1"/>
                </a:solidFill>
                <a:latin typeface="Cambria"/>
                <a:ea typeface="Cambria"/>
                <a:cs typeface="Cambria"/>
                <a:sym typeface="Cambria"/>
              </a:rPr>
              <a:t>We also have implemented some performance metrics such as negative mean squared errors and R squares.</a:t>
            </a:r>
            <a:endParaRPr sz="2300" dirty="0">
              <a:solidFill>
                <a:schemeClr val="lt1"/>
              </a:solidFill>
              <a:latin typeface="Cambria"/>
              <a:ea typeface="Cambria"/>
              <a:cs typeface="Cambria"/>
              <a:sym typeface="Cambri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59">
                                            <p:txEl>
                                              <p:pRg st="0" end="0"/>
                                            </p:txEl>
                                          </p:spTgt>
                                        </p:tgtEl>
                                        <p:attrNameLst>
                                          <p:attrName>style.visibility</p:attrName>
                                        </p:attrNameLst>
                                      </p:cBhvr>
                                      <p:to>
                                        <p:strVal val="visible"/>
                                      </p:to>
                                    </p:set>
                                    <p:animEffect transition="in" filter="fade">
                                      <p:cBhvr>
                                        <p:cTn id="7" dur="1000"/>
                                        <p:tgtEl>
                                          <p:spTgt spid="259">
                                            <p:txEl>
                                              <p:pRg st="0" end="0"/>
                                            </p:txEl>
                                          </p:spTgt>
                                        </p:tgtEl>
                                      </p:cBhvr>
                                    </p:animEffect>
                                    <p:anim calcmode="lin" valueType="num">
                                      <p:cBhvr>
                                        <p:cTn id="8" dur="1000" fill="hold"/>
                                        <p:tgtEl>
                                          <p:spTgt spid="25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5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59">
                                            <p:txEl>
                                              <p:pRg st="1" end="1"/>
                                            </p:txEl>
                                          </p:spTgt>
                                        </p:tgtEl>
                                        <p:attrNameLst>
                                          <p:attrName>style.visibility</p:attrName>
                                        </p:attrNameLst>
                                      </p:cBhvr>
                                      <p:to>
                                        <p:strVal val="visible"/>
                                      </p:to>
                                    </p:set>
                                    <p:animEffect transition="in" filter="fade">
                                      <p:cBhvr>
                                        <p:cTn id="14" dur="1000"/>
                                        <p:tgtEl>
                                          <p:spTgt spid="259">
                                            <p:txEl>
                                              <p:pRg st="1" end="1"/>
                                            </p:txEl>
                                          </p:spTgt>
                                        </p:tgtEl>
                                      </p:cBhvr>
                                    </p:animEffect>
                                    <p:anim calcmode="lin" valueType="num">
                                      <p:cBhvr>
                                        <p:cTn id="15" dur="1000" fill="hold"/>
                                        <p:tgtEl>
                                          <p:spTgt spid="259">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5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59">
                                            <p:txEl>
                                              <p:pRg st="2" end="2"/>
                                            </p:txEl>
                                          </p:spTgt>
                                        </p:tgtEl>
                                        <p:attrNameLst>
                                          <p:attrName>style.visibility</p:attrName>
                                        </p:attrNameLst>
                                      </p:cBhvr>
                                      <p:to>
                                        <p:strVal val="visible"/>
                                      </p:to>
                                    </p:set>
                                    <p:animEffect transition="in" filter="fade">
                                      <p:cBhvr>
                                        <p:cTn id="21" dur="1000"/>
                                        <p:tgtEl>
                                          <p:spTgt spid="259">
                                            <p:txEl>
                                              <p:pRg st="2" end="2"/>
                                            </p:txEl>
                                          </p:spTgt>
                                        </p:tgtEl>
                                      </p:cBhvr>
                                    </p:animEffect>
                                    <p:anim calcmode="lin" valueType="num">
                                      <p:cBhvr>
                                        <p:cTn id="22" dur="1000" fill="hold"/>
                                        <p:tgtEl>
                                          <p:spTgt spid="259">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5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59">
                                            <p:txEl>
                                              <p:pRg st="3" end="3"/>
                                            </p:txEl>
                                          </p:spTgt>
                                        </p:tgtEl>
                                        <p:attrNameLst>
                                          <p:attrName>style.visibility</p:attrName>
                                        </p:attrNameLst>
                                      </p:cBhvr>
                                      <p:to>
                                        <p:strVal val="visible"/>
                                      </p:to>
                                    </p:set>
                                    <p:animEffect transition="in" filter="fade">
                                      <p:cBhvr>
                                        <p:cTn id="28" dur="1000"/>
                                        <p:tgtEl>
                                          <p:spTgt spid="259">
                                            <p:txEl>
                                              <p:pRg st="3" end="3"/>
                                            </p:txEl>
                                          </p:spTgt>
                                        </p:tgtEl>
                                      </p:cBhvr>
                                    </p:animEffect>
                                    <p:anim calcmode="lin" valueType="num">
                                      <p:cBhvr>
                                        <p:cTn id="29" dur="1000" fill="hold"/>
                                        <p:tgtEl>
                                          <p:spTgt spid="259">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259">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259">
                                            <p:txEl>
                                              <p:pRg st="4" end="4"/>
                                            </p:txEl>
                                          </p:spTgt>
                                        </p:tgtEl>
                                        <p:attrNameLst>
                                          <p:attrName>style.visibility</p:attrName>
                                        </p:attrNameLst>
                                      </p:cBhvr>
                                      <p:to>
                                        <p:strVal val="visible"/>
                                      </p:to>
                                    </p:set>
                                    <p:animEffect transition="in" filter="fade">
                                      <p:cBhvr>
                                        <p:cTn id="35" dur="1000"/>
                                        <p:tgtEl>
                                          <p:spTgt spid="259">
                                            <p:txEl>
                                              <p:pRg st="4" end="4"/>
                                            </p:txEl>
                                          </p:spTgt>
                                        </p:tgtEl>
                                      </p:cBhvr>
                                    </p:animEffect>
                                    <p:anim calcmode="lin" valueType="num">
                                      <p:cBhvr>
                                        <p:cTn id="36" dur="1000" fill="hold"/>
                                        <p:tgtEl>
                                          <p:spTgt spid="259">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259">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63"/>
        <p:cNvGrpSpPr/>
        <p:nvPr/>
      </p:nvGrpSpPr>
      <p:grpSpPr>
        <a:xfrm>
          <a:off x="0" y="0"/>
          <a:ext cx="0" cy="0"/>
          <a:chOff x="0" y="0"/>
          <a:chExt cx="0" cy="0"/>
        </a:xfrm>
      </p:grpSpPr>
      <p:sp>
        <p:nvSpPr>
          <p:cNvPr id="264" name="Google Shape;264;p10"/>
          <p:cNvSpPr/>
          <p:nvPr/>
        </p:nvSpPr>
        <p:spPr>
          <a:xfrm>
            <a:off x="852250" y="552950"/>
            <a:ext cx="10213800" cy="5572800"/>
          </a:xfrm>
          <a:prstGeom prst="round2SameRect">
            <a:avLst>
              <a:gd name="adj1" fmla="val 0"/>
              <a:gd name="adj2" fmla="val 0"/>
            </a:avLst>
          </a:prstGeom>
          <a:gradFill>
            <a:gsLst>
              <a:gs pos="0">
                <a:srgbClr val="152839"/>
              </a:gs>
              <a:gs pos="100000">
                <a:srgbClr val="152839">
                  <a:alpha val="91764"/>
                </a:srgbClr>
              </a:gs>
            </a:gsLst>
            <a:lin ang="135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5" name="Google Shape;265;p10"/>
          <p:cNvSpPr/>
          <p:nvPr/>
        </p:nvSpPr>
        <p:spPr>
          <a:xfrm>
            <a:off x="1126255" y="801855"/>
            <a:ext cx="6302400" cy="581700"/>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Clr>
                <a:schemeClr val="lt1"/>
              </a:buClr>
              <a:buSzPts val="2800"/>
              <a:buFont typeface="Quattrocento Sans"/>
              <a:buNone/>
            </a:pPr>
            <a:r>
              <a:rPr lang="en-US" sz="2800" b="1">
                <a:solidFill>
                  <a:schemeClr val="lt1"/>
                </a:solidFill>
                <a:latin typeface="Quattrocento Sans"/>
                <a:ea typeface="Quattrocento Sans"/>
                <a:cs typeface="Quattrocento Sans"/>
                <a:sym typeface="Quattrocento Sans"/>
              </a:rPr>
              <a:t>CONCLUSION</a:t>
            </a:r>
            <a:endParaRPr sz="2800" b="1">
              <a:solidFill>
                <a:schemeClr val="lt1"/>
              </a:solidFill>
              <a:latin typeface="Quattrocento Sans"/>
              <a:ea typeface="Quattrocento Sans"/>
              <a:cs typeface="Quattrocento Sans"/>
              <a:sym typeface="Quattrocento Sans"/>
            </a:endParaRPr>
          </a:p>
        </p:txBody>
      </p:sp>
      <p:sp>
        <p:nvSpPr>
          <p:cNvPr id="266" name="Google Shape;266;p10"/>
          <p:cNvSpPr txBox="1"/>
          <p:nvPr/>
        </p:nvSpPr>
        <p:spPr>
          <a:xfrm>
            <a:off x="1126250" y="1617225"/>
            <a:ext cx="8748900" cy="4953300"/>
          </a:xfrm>
          <a:prstGeom prst="rect">
            <a:avLst/>
          </a:prstGeom>
          <a:noFill/>
          <a:ln>
            <a:noFill/>
          </a:ln>
        </p:spPr>
        <p:txBody>
          <a:bodyPr spcFirstLastPara="1" wrap="square" lIns="91425" tIns="91425" rIns="91425" bIns="91425" anchor="t" anchorCtr="0">
            <a:spAutoFit/>
          </a:bodyPr>
          <a:lstStyle/>
          <a:p>
            <a:pPr marL="457200" lvl="0" indent="-374650" algn="l" rtl="0">
              <a:lnSpc>
                <a:spcPct val="90000"/>
              </a:lnSpc>
              <a:spcBef>
                <a:spcPts val="0"/>
              </a:spcBef>
              <a:spcAft>
                <a:spcPts val="0"/>
              </a:spcAft>
              <a:buClr>
                <a:schemeClr val="lt1"/>
              </a:buClr>
              <a:buSzPts val="2300"/>
              <a:buFont typeface="Cambria"/>
              <a:buChar char="●"/>
            </a:pPr>
            <a:r>
              <a:rPr lang="en-US" sz="2300" dirty="0" err="1">
                <a:solidFill>
                  <a:schemeClr val="lt1"/>
                </a:solidFill>
                <a:latin typeface="Cambria"/>
                <a:ea typeface="Cambria"/>
                <a:cs typeface="Cambria"/>
                <a:sym typeface="Cambria"/>
              </a:rPr>
              <a:t>Thus,we</a:t>
            </a:r>
            <a:r>
              <a:rPr lang="en-US" sz="2300" dirty="0">
                <a:solidFill>
                  <a:schemeClr val="lt1"/>
                </a:solidFill>
                <a:latin typeface="Cambria"/>
                <a:ea typeface="Cambria"/>
                <a:cs typeface="Cambria"/>
                <a:sym typeface="Cambria"/>
              </a:rPr>
              <a:t> have collected information and details about each D/mart mall in the main cities of various regions in India.</a:t>
            </a:r>
            <a:endParaRPr sz="2300" dirty="0">
              <a:solidFill>
                <a:schemeClr val="lt1"/>
              </a:solidFill>
              <a:latin typeface="Cambria"/>
              <a:ea typeface="Cambria"/>
              <a:cs typeface="Cambria"/>
              <a:sym typeface="Cambria"/>
            </a:endParaRPr>
          </a:p>
          <a:p>
            <a:pPr marL="457200" lvl="0" indent="-374650" algn="l" rtl="0">
              <a:lnSpc>
                <a:spcPct val="90000"/>
              </a:lnSpc>
              <a:spcBef>
                <a:spcPts val="0"/>
              </a:spcBef>
              <a:spcAft>
                <a:spcPts val="0"/>
              </a:spcAft>
              <a:buClr>
                <a:schemeClr val="lt1"/>
              </a:buClr>
              <a:buSzPts val="2300"/>
              <a:buFont typeface="Cambria"/>
              <a:buChar char="●"/>
            </a:pPr>
            <a:r>
              <a:rPr lang="en-US" sz="2300" dirty="0">
                <a:solidFill>
                  <a:schemeClr val="lt1"/>
                </a:solidFill>
                <a:latin typeface="Cambria"/>
                <a:ea typeface="Cambria"/>
                <a:cs typeface="Cambria"/>
                <a:sym typeface="Cambria"/>
              </a:rPr>
              <a:t>Then we have analyzed the details and various features of the data and find out different insights based on it.</a:t>
            </a:r>
            <a:endParaRPr sz="2300" dirty="0">
              <a:solidFill>
                <a:schemeClr val="lt1"/>
              </a:solidFill>
              <a:latin typeface="Cambria"/>
              <a:ea typeface="Cambria"/>
              <a:cs typeface="Cambria"/>
              <a:sym typeface="Cambria"/>
            </a:endParaRPr>
          </a:p>
          <a:p>
            <a:pPr marL="457200" lvl="0" indent="-374650" algn="l" rtl="0">
              <a:lnSpc>
                <a:spcPct val="90000"/>
              </a:lnSpc>
              <a:spcBef>
                <a:spcPts val="0"/>
              </a:spcBef>
              <a:spcAft>
                <a:spcPts val="0"/>
              </a:spcAft>
              <a:buClr>
                <a:schemeClr val="lt1"/>
              </a:buClr>
              <a:buSzPts val="2300"/>
              <a:buFont typeface="Cambria"/>
              <a:buChar char="●"/>
            </a:pPr>
            <a:r>
              <a:rPr lang="en-US" sz="2300" dirty="0">
                <a:solidFill>
                  <a:schemeClr val="lt1"/>
                </a:solidFill>
                <a:latin typeface="Cambria"/>
                <a:ea typeface="Cambria"/>
                <a:cs typeface="Cambria"/>
                <a:sym typeface="Cambria"/>
              </a:rPr>
              <a:t>We have also created different types of data models to predict the total number of counters required in each of the mall.</a:t>
            </a:r>
            <a:endParaRPr sz="2300" dirty="0">
              <a:solidFill>
                <a:schemeClr val="lt1"/>
              </a:solidFill>
              <a:latin typeface="Cambria"/>
              <a:ea typeface="Cambria"/>
              <a:cs typeface="Cambria"/>
              <a:sym typeface="Cambria"/>
            </a:endParaRPr>
          </a:p>
          <a:p>
            <a:pPr marL="457200" lvl="0" indent="-374650" algn="l" rtl="0">
              <a:lnSpc>
                <a:spcPct val="90000"/>
              </a:lnSpc>
              <a:spcBef>
                <a:spcPts val="0"/>
              </a:spcBef>
              <a:spcAft>
                <a:spcPts val="0"/>
              </a:spcAft>
              <a:buClr>
                <a:schemeClr val="lt1"/>
              </a:buClr>
              <a:buSzPts val="2300"/>
              <a:buFont typeface="Cambria"/>
              <a:buChar char="●"/>
            </a:pPr>
            <a:r>
              <a:rPr lang="en-US" sz="2300" dirty="0">
                <a:solidFill>
                  <a:schemeClr val="lt1"/>
                </a:solidFill>
                <a:latin typeface="Cambria"/>
                <a:ea typeface="Cambria"/>
                <a:cs typeface="Cambria"/>
                <a:sym typeface="Cambria"/>
              </a:rPr>
              <a:t>The algorithm is able to predict the number of counters based upon the given input of city, Region and Month.</a:t>
            </a:r>
            <a:endParaRPr sz="2300" dirty="0">
              <a:solidFill>
                <a:schemeClr val="lt1"/>
              </a:solidFill>
              <a:latin typeface="Cambria"/>
              <a:ea typeface="Cambria"/>
              <a:cs typeface="Cambria"/>
              <a:sym typeface="Cambria"/>
            </a:endParaRPr>
          </a:p>
          <a:p>
            <a:pPr marL="457200" lvl="0" indent="-374650" algn="l" rtl="0">
              <a:lnSpc>
                <a:spcPct val="90000"/>
              </a:lnSpc>
              <a:spcBef>
                <a:spcPts val="0"/>
              </a:spcBef>
              <a:spcAft>
                <a:spcPts val="0"/>
              </a:spcAft>
              <a:buClr>
                <a:schemeClr val="lt1"/>
              </a:buClr>
              <a:buSzPts val="2300"/>
              <a:buFont typeface="Cambria"/>
              <a:buChar char="●"/>
            </a:pPr>
            <a:r>
              <a:rPr lang="en-US" sz="2300" dirty="0">
                <a:solidFill>
                  <a:schemeClr val="lt1"/>
                </a:solidFill>
                <a:latin typeface="Cambria"/>
                <a:ea typeface="Cambria"/>
                <a:cs typeface="Cambria"/>
                <a:sym typeface="Cambria"/>
              </a:rPr>
              <a:t>Also we concluded that given the dataset and the other conditions the Ridge Regression works the best followed by Lasso and Linear regression.</a:t>
            </a:r>
            <a:endParaRPr sz="2300" dirty="0">
              <a:solidFill>
                <a:schemeClr val="lt1"/>
              </a:solidFill>
              <a:latin typeface="Cambria"/>
              <a:ea typeface="Cambria"/>
              <a:cs typeface="Cambria"/>
              <a:sym typeface="Cambria"/>
            </a:endParaRPr>
          </a:p>
          <a:p>
            <a:pPr marL="0" lvl="0" indent="0" algn="ctr" rtl="0">
              <a:lnSpc>
                <a:spcPct val="115000"/>
              </a:lnSpc>
              <a:spcBef>
                <a:spcPts val="1200"/>
              </a:spcBef>
              <a:spcAft>
                <a:spcPts val="0"/>
              </a:spcAft>
              <a:buClr>
                <a:schemeClr val="dk1"/>
              </a:buClr>
              <a:buSzPts val="1100"/>
              <a:buFont typeface="Arial"/>
              <a:buNone/>
            </a:pPr>
            <a:r>
              <a:rPr lang="en-US" sz="3600" dirty="0">
                <a:solidFill>
                  <a:schemeClr val="lt1"/>
                </a:solidFill>
              </a:rPr>
              <a:t> </a:t>
            </a:r>
            <a:endParaRPr sz="3600" dirty="0">
              <a:solidFill>
                <a:schemeClr val="lt1"/>
              </a:solidFill>
            </a:endParaRPr>
          </a:p>
          <a:p>
            <a:pPr marL="0" lvl="0" indent="0" algn="l" rtl="0">
              <a:lnSpc>
                <a:spcPct val="90000"/>
              </a:lnSpc>
              <a:spcBef>
                <a:spcPts val="1200"/>
              </a:spcBef>
              <a:spcAft>
                <a:spcPts val="0"/>
              </a:spcAft>
              <a:buNone/>
            </a:pPr>
            <a:endParaRPr sz="2300" dirty="0">
              <a:solidFill>
                <a:schemeClr val="lt1"/>
              </a:solidFill>
              <a:latin typeface="Cambria"/>
              <a:ea typeface="Cambria"/>
              <a:cs typeface="Cambria"/>
              <a:sym typeface="Cambri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66">
                                            <p:txEl>
                                              <p:pRg st="0" end="0"/>
                                            </p:txEl>
                                          </p:spTgt>
                                        </p:tgtEl>
                                        <p:attrNameLst>
                                          <p:attrName>style.visibility</p:attrName>
                                        </p:attrNameLst>
                                      </p:cBhvr>
                                      <p:to>
                                        <p:strVal val="visible"/>
                                      </p:to>
                                    </p:set>
                                    <p:anim calcmode="lin" valueType="num">
                                      <p:cBhvr additive="base">
                                        <p:cTn id="7" dur="500" fill="hold"/>
                                        <p:tgtEl>
                                          <p:spTgt spid="26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6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266">
                                            <p:txEl>
                                              <p:pRg st="1" end="1"/>
                                            </p:txEl>
                                          </p:spTgt>
                                        </p:tgtEl>
                                        <p:attrNameLst>
                                          <p:attrName>style.visibility</p:attrName>
                                        </p:attrNameLst>
                                      </p:cBhvr>
                                      <p:to>
                                        <p:strVal val="visible"/>
                                      </p:to>
                                    </p:set>
                                    <p:animEffect transition="in" filter="fade">
                                      <p:cBhvr>
                                        <p:cTn id="13" dur="1000"/>
                                        <p:tgtEl>
                                          <p:spTgt spid="266">
                                            <p:txEl>
                                              <p:pRg st="1" end="1"/>
                                            </p:txEl>
                                          </p:spTgt>
                                        </p:tgtEl>
                                      </p:cBhvr>
                                    </p:animEffect>
                                    <p:anim calcmode="lin" valueType="num">
                                      <p:cBhvr>
                                        <p:cTn id="14" dur="1000" fill="hold"/>
                                        <p:tgtEl>
                                          <p:spTgt spid="266">
                                            <p:txEl>
                                              <p:pRg st="1" end="1"/>
                                            </p:txEl>
                                          </p:spTgt>
                                        </p:tgtEl>
                                        <p:attrNameLst>
                                          <p:attrName>ppt_x</p:attrName>
                                        </p:attrNameLst>
                                      </p:cBhvr>
                                      <p:tavLst>
                                        <p:tav tm="0">
                                          <p:val>
                                            <p:strVal val="#ppt_x"/>
                                          </p:val>
                                        </p:tav>
                                        <p:tav tm="100000">
                                          <p:val>
                                            <p:strVal val="#ppt_x"/>
                                          </p:val>
                                        </p:tav>
                                      </p:tavLst>
                                    </p:anim>
                                    <p:anim calcmode="lin" valueType="num">
                                      <p:cBhvr>
                                        <p:cTn id="15" dur="1000" fill="hold"/>
                                        <p:tgtEl>
                                          <p:spTgt spid="26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266">
                                            <p:txEl>
                                              <p:pRg st="2" end="2"/>
                                            </p:txEl>
                                          </p:spTgt>
                                        </p:tgtEl>
                                        <p:attrNameLst>
                                          <p:attrName>style.visibility</p:attrName>
                                        </p:attrNameLst>
                                      </p:cBhvr>
                                      <p:to>
                                        <p:strVal val="visible"/>
                                      </p:to>
                                    </p:set>
                                    <p:animEffect transition="in" filter="fade">
                                      <p:cBhvr>
                                        <p:cTn id="20" dur="1000"/>
                                        <p:tgtEl>
                                          <p:spTgt spid="266">
                                            <p:txEl>
                                              <p:pRg st="2" end="2"/>
                                            </p:txEl>
                                          </p:spTgt>
                                        </p:tgtEl>
                                      </p:cBhvr>
                                    </p:animEffect>
                                    <p:anim calcmode="lin" valueType="num">
                                      <p:cBhvr>
                                        <p:cTn id="21" dur="1000" fill="hold"/>
                                        <p:tgtEl>
                                          <p:spTgt spid="266">
                                            <p:txEl>
                                              <p:pRg st="2" end="2"/>
                                            </p:txEl>
                                          </p:spTgt>
                                        </p:tgtEl>
                                        <p:attrNameLst>
                                          <p:attrName>ppt_x</p:attrName>
                                        </p:attrNameLst>
                                      </p:cBhvr>
                                      <p:tavLst>
                                        <p:tav tm="0">
                                          <p:val>
                                            <p:strVal val="#ppt_x"/>
                                          </p:val>
                                        </p:tav>
                                        <p:tav tm="100000">
                                          <p:val>
                                            <p:strVal val="#ppt_x"/>
                                          </p:val>
                                        </p:tav>
                                      </p:tavLst>
                                    </p:anim>
                                    <p:anim calcmode="lin" valueType="num">
                                      <p:cBhvr>
                                        <p:cTn id="22" dur="1000" fill="hold"/>
                                        <p:tgtEl>
                                          <p:spTgt spid="26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266">
                                            <p:txEl>
                                              <p:pRg st="3" end="3"/>
                                            </p:txEl>
                                          </p:spTgt>
                                        </p:tgtEl>
                                        <p:attrNameLst>
                                          <p:attrName>style.visibility</p:attrName>
                                        </p:attrNameLst>
                                      </p:cBhvr>
                                      <p:to>
                                        <p:strVal val="visible"/>
                                      </p:to>
                                    </p:set>
                                    <p:animEffect transition="in" filter="fade">
                                      <p:cBhvr>
                                        <p:cTn id="27" dur="1000"/>
                                        <p:tgtEl>
                                          <p:spTgt spid="266">
                                            <p:txEl>
                                              <p:pRg st="3" end="3"/>
                                            </p:txEl>
                                          </p:spTgt>
                                        </p:tgtEl>
                                      </p:cBhvr>
                                    </p:animEffect>
                                    <p:anim calcmode="lin" valueType="num">
                                      <p:cBhvr>
                                        <p:cTn id="28" dur="1000" fill="hold"/>
                                        <p:tgtEl>
                                          <p:spTgt spid="266">
                                            <p:txEl>
                                              <p:pRg st="3" end="3"/>
                                            </p:txEl>
                                          </p:spTgt>
                                        </p:tgtEl>
                                        <p:attrNameLst>
                                          <p:attrName>ppt_x</p:attrName>
                                        </p:attrNameLst>
                                      </p:cBhvr>
                                      <p:tavLst>
                                        <p:tav tm="0">
                                          <p:val>
                                            <p:strVal val="#ppt_x"/>
                                          </p:val>
                                        </p:tav>
                                        <p:tav tm="100000">
                                          <p:val>
                                            <p:strVal val="#ppt_x"/>
                                          </p:val>
                                        </p:tav>
                                      </p:tavLst>
                                    </p:anim>
                                    <p:anim calcmode="lin" valueType="num">
                                      <p:cBhvr>
                                        <p:cTn id="29" dur="1000" fill="hold"/>
                                        <p:tgtEl>
                                          <p:spTgt spid="266">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266">
                                            <p:txEl>
                                              <p:pRg st="4" end="4"/>
                                            </p:txEl>
                                          </p:spTgt>
                                        </p:tgtEl>
                                        <p:attrNameLst>
                                          <p:attrName>style.visibility</p:attrName>
                                        </p:attrNameLst>
                                      </p:cBhvr>
                                      <p:to>
                                        <p:strVal val="visible"/>
                                      </p:to>
                                    </p:set>
                                    <p:animEffect transition="in" filter="fade">
                                      <p:cBhvr>
                                        <p:cTn id="34" dur="1000"/>
                                        <p:tgtEl>
                                          <p:spTgt spid="266">
                                            <p:txEl>
                                              <p:pRg st="4" end="4"/>
                                            </p:txEl>
                                          </p:spTgt>
                                        </p:tgtEl>
                                      </p:cBhvr>
                                    </p:animEffect>
                                    <p:anim calcmode="lin" valueType="num">
                                      <p:cBhvr>
                                        <p:cTn id="35" dur="1000" fill="hold"/>
                                        <p:tgtEl>
                                          <p:spTgt spid="266">
                                            <p:txEl>
                                              <p:pRg st="4" end="4"/>
                                            </p:txEl>
                                          </p:spTgt>
                                        </p:tgtEl>
                                        <p:attrNameLst>
                                          <p:attrName>ppt_x</p:attrName>
                                        </p:attrNameLst>
                                      </p:cBhvr>
                                      <p:tavLst>
                                        <p:tav tm="0">
                                          <p:val>
                                            <p:strVal val="#ppt_x"/>
                                          </p:val>
                                        </p:tav>
                                        <p:tav tm="100000">
                                          <p:val>
                                            <p:strVal val="#ppt_x"/>
                                          </p:val>
                                        </p:tav>
                                      </p:tavLst>
                                    </p:anim>
                                    <p:anim calcmode="lin" valueType="num">
                                      <p:cBhvr>
                                        <p:cTn id="36" dur="1000" fill="hold"/>
                                        <p:tgtEl>
                                          <p:spTgt spid="266">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0"/>
        <p:cNvGrpSpPr/>
        <p:nvPr/>
      </p:nvGrpSpPr>
      <p:grpSpPr>
        <a:xfrm>
          <a:off x="0" y="0"/>
          <a:ext cx="0" cy="0"/>
          <a:chOff x="0" y="0"/>
          <a:chExt cx="0" cy="0"/>
        </a:xfrm>
      </p:grpSpPr>
      <p:sp>
        <p:nvSpPr>
          <p:cNvPr id="271" name="Google Shape;271;p11"/>
          <p:cNvSpPr/>
          <p:nvPr/>
        </p:nvSpPr>
        <p:spPr>
          <a:xfrm>
            <a:off x="1234440" y="795655"/>
            <a:ext cx="9342120" cy="5040630"/>
          </a:xfrm>
          <a:prstGeom prst="round2SameRect">
            <a:avLst>
              <a:gd name="adj1" fmla="val 0"/>
              <a:gd name="adj2" fmla="val 0"/>
            </a:avLst>
          </a:prstGeom>
          <a:gradFill>
            <a:gsLst>
              <a:gs pos="0">
                <a:srgbClr val="152839"/>
              </a:gs>
              <a:gs pos="100000">
                <a:srgbClr val="152839">
                  <a:alpha val="91764"/>
                </a:srgbClr>
              </a:gs>
            </a:gsLst>
            <a:lin ang="13500000" scaled="0"/>
          </a:grad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1100"/>
              <a:buFont typeface="Arial"/>
              <a:buNone/>
            </a:pPr>
            <a:endParaRPr sz="1800">
              <a:solidFill>
                <a:schemeClr val="lt1"/>
              </a:solidFill>
              <a:latin typeface="Calibri"/>
              <a:ea typeface="Calibri"/>
              <a:cs typeface="Calibri"/>
              <a:sym typeface="Calibri"/>
            </a:endParaRPr>
          </a:p>
        </p:txBody>
      </p:sp>
      <p:sp>
        <p:nvSpPr>
          <p:cNvPr id="272" name="Google Shape;272;p11"/>
          <p:cNvSpPr/>
          <p:nvPr/>
        </p:nvSpPr>
        <p:spPr>
          <a:xfrm>
            <a:off x="1871980" y="1148080"/>
            <a:ext cx="6302375" cy="581660"/>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Clr>
                <a:schemeClr val="lt1"/>
              </a:buClr>
              <a:buSzPts val="2800"/>
              <a:buFont typeface="Quattrocento Sans"/>
              <a:buNone/>
            </a:pPr>
            <a:r>
              <a:rPr lang="en-US" sz="2800" b="1">
                <a:solidFill>
                  <a:schemeClr val="lt1"/>
                </a:solidFill>
                <a:latin typeface="Quattrocento Sans"/>
                <a:ea typeface="Quattrocento Sans"/>
                <a:cs typeface="Quattrocento Sans"/>
                <a:sym typeface="Quattrocento Sans"/>
              </a:rPr>
              <a:t>REFERENCES</a:t>
            </a:r>
            <a:endParaRPr sz="2800" b="1">
              <a:solidFill>
                <a:schemeClr val="lt1"/>
              </a:solidFill>
              <a:latin typeface="Quattrocento Sans"/>
              <a:ea typeface="Quattrocento Sans"/>
              <a:cs typeface="Quattrocento Sans"/>
              <a:sym typeface="Quattrocento Sans"/>
            </a:endParaRPr>
          </a:p>
        </p:txBody>
      </p:sp>
      <p:sp>
        <p:nvSpPr>
          <p:cNvPr id="273" name="Google Shape;273;p11"/>
          <p:cNvSpPr txBox="1"/>
          <p:nvPr/>
        </p:nvSpPr>
        <p:spPr>
          <a:xfrm>
            <a:off x="1637925" y="1870225"/>
            <a:ext cx="8748900" cy="3455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Clr>
                <a:schemeClr val="dk1"/>
              </a:buClr>
              <a:buSzPts val="1100"/>
              <a:buFont typeface="Arial"/>
              <a:buNone/>
            </a:pPr>
            <a:r>
              <a:rPr lang="en-US" sz="2200">
                <a:solidFill>
                  <a:schemeClr val="lt1"/>
                </a:solidFill>
                <a:latin typeface="Cambria"/>
                <a:ea typeface="Cambria"/>
                <a:cs typeface="Cambria"/>
                <a:sym typeface="Cambria"/>
              </a:rPr>
              <a:t>1) Link of the dataset:-https://in.docworkspace.com/d/sIM3csc1juZ-7jQY</a:t>
            </a:r>
            <a:endParaRPr sz="2200">
              <a:solidFill>
                <a:schemeClr val="lt1"/>
              </a:solidFill>
              <a:latin typeface="Cambria"/>
              <a:ea typeface="Cambria"/>
              <a:cs typeface="Cambria"/>
              <a:sym typeface="Cambria"/>
            </a:endParaRPr>
          </a:p>
          <a:p>
            <a:pPr marL="0" lvl="0" indent="0" algn="l" rtl="0">
              <a:lnSpc>
                <a:spcPct val="115000"/>
              </a:lnSpc>
              <a:spcBef>
                <a:spcPts val="1200"/>
              </a:spcBef>
              <a:spcAft>
                <a:spcPts val="0"/>
              </a:spcAft>
              <a:buClr>
                <a:schemeClr val="dk1"/>
              </a:buClr>
              <a:buSzPts val="1100"/>
              <a:buFont typeface="Arial"/>
              <a:buNone/>
            </a:pPr>
            <a:r>
              <a:rPr lang="en-US" sz="2200">
                <a:solidFill>
                  <a:schemeClr val="lt1"/>
                </a:solidFill>
                <a:latin typeface="Cambria"/>
                <a:ea typeface="Cambria"/>
                <a:cs typeface="Cambria"/>
                <a:sym typeface="Cambria"/>
              </a:rPr>
              <a:t>2) Python and Vs code software to compute the code and create the model.</a:t>
            </a:r>
            <a:endParaRPr sz="2200">
              <a:solidFill>
                <a:schemeClr val="lt1"/>
              </a:solidFill>
              <a:latin typeface="Cambria"/>
              <a:ea typeface="Cambria"/>
              <a:cs typeface="Cambria"/>
              <a:sym typeface="Cambria"/>
            </a:endParaRPr>
          </a:p>
          <a:p>
            <a:pPr marL="0" lvl="0" indent="0" algn="l" rtl="0">
              <a:lnSpc>
                <a:spcPct val="115000"/>
              </a:lnSpc>
              <a:spcBef>
                <a:spcPts val="1200"/>
              </a:spcBef>
              <a:spcAft>
                <a:spcPts val="0"/>
              </a:spcAft>
              <a:buClr>
                <a:schemeClr val="dk1"/>
              </a:buClr>
              <a:buSzPts val="1100"/>
              <a:buFont typeface="Arial"/>
              <a:buNone/>
            </a:pPr>
            <a:r>
              <a:rPr lang="en-US" sz="2200">
                <a:solidFill>
                  <a:schemeClr val="lt1"/>
                </a:solidFill>
                <a:latin typeface="Cambria"/>
                <a:ea typeface="Cambria"/>
                <a:cs typeface="Cambria"/>
                <a:sym typeface="Cambria"/>
              </a:rPr>
              <a:t>3) Google-To get images of the mall.</a:t>
            </a:r>
            <a:endParaRPr sz="2200">
              <a:solidFill>
                <a:schemeClr val="lt1"/>
              </a:solidFill>
              <a:latin typeface="Cambria"/>
              <a:ea typeface="Cambria"/>
              <a:cs typeface="Cambria"/>
              <a:sym typeface="Cambria"/>
            </a:endParaRPr>
          </a:p>
          <a:p>
            <a:pPr marL="0" lvl="0" indent="0" algn="l" rtl="0">
              <a:lnSpc>
                <a:spcPct val="115000"/>
              </a:lnSpc>
              <a:spcBef>
                <a:spcPts val="1200"/>
              </a:spcBef>
              <a:spcAft>
                <a:spcPts val="0"/>
              </a:spcAft>
              <a:buClr>
                <a:schemeClr val="dk1"/>
              </a:buClr>
              <a:buSzPts val="1100"/>
              <a:buFont typeface="Arial"/>
              <a:buNone/>
            </a:pPr>
            <a:r>
              <a:rPr lang="en-US" sz="2200">
                <a:solidFill>
                  <a:schemeClr val="lt1"/>
                </a:solidFill>
                <a:latin typeface="Cambria"/>
                <a:ea typeface="Cambria"/>
                <a:cs typeface="Cambria"/>
                <a:sym typeface="Cambria"/>
              </a:rPr>
              <a:t>4)Animaker-To create animated video.</a:t>
            </a:r>
            <a:endParaRPr sz="2200">
              <a:solidFill>
                <a:schemeClr val="lt1"/>
              </a:solidFill>
              <a:latin typeface="Cambria"/>
              <a:ea typeface="Cambria"/>
              <a:cs typeface="Cambria"/>
              <a:sym typeface="Cambria"/>
            </a:endParaRPr>
          </a:p>
          <a:p>
            <a:pPr marL="0" lvl="0" indent="0" algn="l" rtl="0">
              <a:lnSpc>
                <a:spcPct val="90000"/>
              </a:lnSpc>
              <a:spcBef>
                <a:spcPts val="1200"/>
              </a:spcBef>
              <a:spcAft>
                <a:spcPts val="0"/>
              </a:spcAft>
              <a:buNone/>
            </a:pPr>
            <a:r>
              <a:rPr lang="en-US" sz="2300">
                <a:solidFill>
                  <a:schemeClr val="lt1"/>
                </a:solidFill>
                <a:latin typeface="Cambria"/>
                <a:ea typeface="Cambria"/>
                <a:cs typeface="Cambria"/>
                <a:sym typeface="Cambria"/>
              </a:rPr>
              <a:t>  </a:t>
            </a:r>
            <a:endParaRPr sz="2300">
              <a:solidFill>
                <a:schemeClr val="lt1"/>
              </a:solidFill>
              <a:latin typeface="Cambria"/>
              <a:ea typeface="Cambria"/>
              <a:cs typeface="Cambria"/>
              <a:sym typeface="Cambri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8"/>
        <p:cNvGrpSpPr/>
        <p:nvPr/>
      </p:nvGrpSpPr>
      <p:grpSpPr>
        <a:xfrm>
          <a:off x="0" y="0"/>
          <a:ext cx="0" cy="0"/>
          <a:chOff x="0" y="0"/>
          <a:chExt cx="0" cy="0"/>
        </a:xfrm>
      </p:grpSpPr>
      <p:sp>
        <p:nvSpPr>
          <p:cNvPr id="279" name="Google Shape;279;g1066b0b9eec_0_4"/>
          <p:cNvSpPr/>
          <p:nvPr/>
        </p:nvSpPr>
        <p:spPr>
          <a:xfrm>
            <a:off x="2610025" y="2543450"/>
            <a:ext cx="7404000" cy="14382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2800"/>
              <a:buFont typeface="Quattrocento Sans"/>
              <a:buNone/>
            </a:pPr>
            <a:r>
              <a:rPr lang="en-US" sz="6000" b="1">
                <a:solidFill>
                  <a:schemeClr val="lt1"/>
                </a:solidFill>
                <a:latin typeface="Times New Roman"/>
                <a:ea typeface="Times New Roman"/>
                <a:cs typeface="Times New Roman"/>
                <a:sym typeface="Times New Roman"/>
              </a:rPr>
              <a:t>THANK YOU</a:t>
            </a:r>
            <a:endParaRPr sz="6000" b="1">
              <a:solidFill>
                <a:schemeClr val="lt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pic>
        <p:nvPicPr>
          <p:cNvPr id="94" name="Google Shape;94;p2" descr="A picture containing text, table, desk&#10;&#10;Description automatically generated"/>
          <p:cNvPicPr preferRelativeResize="0"/>
          <p:nvPr/>
        </p:nvPicPr>
        <p:blipFill rotWithShape="1">
          <a:blip r:embed="rId3">
            <a:alphaModFix/>
          </a:blip>
          <a:srcRect l="8182" r="14038"/>
          <a:stretch/>
        </p:blipFill>
        <p:spPr>
          <a:xfrm>
            <a:off x="-1" y="0"/>
            <a:ext cx="12192001" cy="6858000"/>
          </a:xfrm>
          <a:prstGeom prst="rect">
            <a:avLst/>
          </a:prstGeom>
          <a:noFill/>
          <a:ln>
            <a:noFill/>
          </a:ln>
        </p:spPr>
      </p:pic>
      <p:sp>
        <p:nvSpPr>
          <p:cNvPr id="95" name="Google Shape;95;p2"/>
          <p:cNvSpPr/>
          <p:nvPr/>
        </p:nvSpPr>
        <p:spPr>
          <a:xfrm>
            <a:off x="0" y="0"/>
            <a:ext cx="12192000" cy="6858000"/>
          </a:xfrm>
          <a:prstGeom prst="round2SameRect">
            <a:avLst>
              <a:gd name="adj1" fmla="val 0"/>
              <a:gd name="adj2" fmla="val 0"/>
            </a:avLst>
          </a:prstGeom>
          <a:gradFill>
            <a:gsLst>
              <a:gs pos="0">
                <a:srgbClr val="152839"/>
              </a:gs>
              <a:gs pos="100000">
                <a:srgbClr val="152839">
                  <a:alpha val="91764"/>
                </a:srgbClr>
              </a:gs>
            </a:gsLst>
            <a:lin ang="135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Calibri"/>
              <a:buNone/>
            </a:pPr>
            <a:r>
              <a:rPr lang="en-US">
                <a:solidFill>
                  <a:schemeClr val="lt1"/>
                </a:solidFill>
              </a:rPr>
              <a:t>Group members</a:t>
            </a:r>
            <a:endParaRPr>
              <a:solidFill>
                <a:schemeClr val="lt1"/>
              </a:solidFill>
            </a:endParaRPr>
          </a:p>
        </p:txBody>
      </p:sp>
      <p:grpSp>
        <p:nvGrpSpPr>
          <p:cNvPr id="97" name="Google Shape;97;p2"/>
          <p:cNvGrpSpPr/>
          <p:nvPr/>
        </p:nvGrpSpPr>
        <p:grpSpPr>
          <a:xfrm>
            <a:off x="8422213" y="4470459"/>
            <a:ext cx="337682" cy="293634"/>
            <a:chOff x="6427500" y="1466743"/>
            <a:chExt cx="219075" cy="190500"/>
          </a:xfrm>
        </p:grpSpPr>
        <p:sp>
          <p:nvSpPr>
            <p:cNvPr id="98" name="Google Shape;98;p2"/>
            <p:cNvSpPr/>
            <p:nvPr/>
          </p:nvSpPr>
          <p:spPr>
            <a:xfrm>
              <a:off x="6446550" y="1541133"/>
              <a:ext cx="180975" cy="116109"/>
            </a:xfrm>
            <a:custGeom>
              <a:avLst/>
              <a:gdLst/>
              <a:ahLst/>
              <a:cxnLst/>
              <a:rect l="l" t="t" r="r" b="b"/>
              <a:pathLst>
                <a:path w="180975" h="116109" extrusionOk="0">
                  <a:moveTo>
                    <a:pt x="180975" y="190"/>
                  </a:moveTo>
                  <a:lnTo>
                    <a:pt x="180975" y="116110"/>
                  </a:lnTo>
                  <a:lnTo>
                    <a:pt x="0" y="116110"/>
                  </a:lnTo>
                  <a:lnTo>
                    <a:pt x="0" y="0"/>
                  </a:lnTo>
                </a:path>
              </a:pathLst>
            </a:custGeom>
            <a:noFill/>
            <a:ln w="12700" cap="rnd" cmpd="sng">
              <a:solidFill>
                <a:srgbClr val="152839"/>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9" name="Google Shape;99;p2"/>
            <p:cNvSpPr/>
            <p:nvPr/>
          </p:nvSpPr>
          <p:spPr>
            <a:xfrm>
              <a:off x="6465600" y="1571518"/>
              <a:ext cx="76200" cy="57150"/>
            </a:xfrm>
            <a:custGeom>
              <a:avLst/>
              <a:gdLst/>
              <a:ahLst/>
              <a:cxnLst/>
              <a:rect l="l" t="t" r="r" b="b"/>
              <a:pathLst>
                <a:path w="76200" h="57150" extrusionOk="0">
                  <a:moveTo>
                    <a:pt x="0" y="0"/>
                  </a:moveTo>
                  <a:lnTo>
                    <a:pt x="76200" y="0"/>
                  </a:lnTo>
                  <a:lnTo>
                    <a:pt x="76200" y="57150"/>
                  </a:lnTo>
                  <a:lnTo>
                    <a:pt x="0" y="57150"/>
                  </a:lnTo>
                  <a:close/>
                </a:path>
              </a:pathLst>
            </a:custGeom>
            <a:noFill/>
            <a:ln w="12700" cap="rnd" cmpd="sng">
              <a:solidFill>
                <a:srgbClr val="152839"/>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0" name="Google Shape;100;p2"/>
            <p:cNvSpPr/>
            <p:nvPr/>
          </p:nvSpPr>
          <p:spPr>
            <a:xfrm>
              <a:off x="6560850" y="1571518"/>
              <a:ext cx="47625" cy="85725"/>
            </a:xfrm>
            <a:custGeom>
              <a:avLst/>
              <a:gdLst/>
              <a:ahLst/>
              <a:cxnLst/>
              <a:rect l="l" t="t" r="r" b="b"/>
              <a:pathLst>
                <a:path w="47625" h="85725" extrusionOk="0">
                  <a:moveTo>
                    <a:pt x="0" y="0"/>
                  </a:moveTo>
                  <a:lnTo>
                    <a:pt x="47625" y="0"/>
                  </a:lnTo>
                  <a:lnTo>
                    <a:pt x="47625" y="85725"/>
                  </a:lnTo>
                  <a:lnTo>
                    <a:pt x="0" y="85725"/>
                  </a:lnTo>
                  <a:close/>
                </a:path>
              </a:pathLst>
            </a:custGeom>
            <a:noFill/>
            <a:ln w="12700" cap="rnd" cmpd="sng">
              <a:solidFill>
                <a:srgbClr val="152839"/>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1" name="Google Shape;101;p2"/>
            <p:cNvSpPr/>
            <p:nvPr/>
          </p:nvSpPr>
          <p:spPr>
            <a:xfrm>
              <a:off x="6427500" y="1466743"/>
              <a:ext cx="219075" cy="38100"/>
            </a:xfrm>
            <a:custGeom>
              <a:avLst/>
              <a:gdLst/>
              <a:ahLst/>
              <a:cxnLst/>
              <a:rect l="l" t="t" r="r" b="b"/>
              <a:pathLst>
                <a:path w="219075" h="38100" extrusionOk="0">
                  <a:moveTo>
                    <a:pt x="200025" y="0"/>
                  </a:moveTo>
                  <a:lnTo>
                    <a:pt x="19050" y="0"/>
                  </a:lnTo>
                  <a:lnTo>
                    <a:pt x="0" y="38100"/>
                  </a:lnTo>
                  <a:lnTo>
                    <a:pt x="219075" y="38100"/>
                  </a:lnTo>
                  <a:close/>
                </a:path>
              </a:pathLst>
            </a:custGeom>
            <a:noFill/>
            <a:ln w="12700" cap="rnd" cmpd="sng">
              <a:solidFill>
                <a:srgbClr val="152839"/>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2" name="Google Shape;102;p2"/>
            <p:cNvSpPr/>
            <p:nvPr/>
          </p:nvSpPr>
          <p:spPr>
            <a:xfrm>
              <a:off x="6427500" y="1504843"/>
              <a:ext cx="219075" cy="47625"/>
            </a:xfrm>
            <a:custGeom>
              <a:avLst/>
              <a:gdLst/>
              <a:ahLst/>
              <a:cxnLst/>
              <a:rect l="l" t="t" r="r" b="b"/>
              <a:pathLst>
                <a:path w="219075" h="47625" extrusionOk="0">
                  <a:moveTo>
                    <a:pt x="219075" y="9525"/>
                  </a:moveTo>
                  <a:cubicBezTo>
                    <a:pt x="219075" y="25336"/>
                    <a:pt x="206312" y="38100"/>
                    <a:pt x="190500" y="38100"/>
                  </a:cubicBezTo>
                  <a:cubicBezTo>
                    <a:pt x="182594" y="38100"/>
                    <a:pt x="176594" y="33719"/>
                    <a:pt x="171450" y="28575"/>
                  </a:cubicBezTo>
                  <a:cubicBezTo>
                    <a:pt x="164687" y="39243"/>
                    <a:pt x="151733" y="47625"/>
                    <a:pt x="138113" y="47625"/>
                  </a:cubicBezTo>
                  <a:cubicBezTo>
                    <a:pt x="126683" y="47625"/>
                    <a:pt x="116491" y="42577"/>
                    <a:pt x="109538" y="34671"/>
                  </a:cubicBezTo>
                  <a:cubicBezTo>
                    <a:pt x="102584" y="42577"/>
                    <a:pt x="92393" y="47625"/>
                    <a:pt x="80963" y="47625"/>
                  </a:cubicBezTo>
                  <a:cubicBezTo>
                    <a:pt x="67342" y="47625"/>
                    <a:pt x="54388" y="39243"/>
                    <a:pt x="47625" y="28575"/>
                  </a:cubicBezTo>
                  <a:cubicBezTo>
                    <a:pt x="42482" y="33719"/>
                    <a:pt x="36481" y="38100"/>
                    <a:pt x="28575" y="38100"/>
                  </a:cubicBezTo>
                  <a:cubicBezTo>
                    <a:pt x="12764" y="38100"/>
                    <a:pt x="0" y="25336"/>
                    <a:pt x="0" y="9525"/>
                  </a:cubicBezTo>
                  <a:lnTo>
                    <a:pt x="0" y="0"/>
                  </a:lnTo>
                  <a:lnTo>
                    <a:pt x="219075" y="0"/>
                  </a:lnTo>
                  <a:lnTo>
                    <a:pt x="219075" y="9525"/>
                  </a:lnTo>
                  <a:close/>
                </a:path>
              </a:pathLst>
            </a:custGeom>
            <a:noFill/>
            <a:ln w="12700" cap="rnd" cmpd="sng">
              <a:solidFill>
                <a:srgbClr val="152839"/>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3" name="Google Shape;103;p2"/>
            <p:cNvSpPr/>
            <p:nvPr/>
          </p:nvSpPr>
          <p:spPr>
            <a:xfrm>
              <a:off x="6475125" y="1466743"/>
              <a:ext cx="9525" cy="66675"/>
            </a:xfrm>
            <a:custGeom>
              <a:avLst/>
              <a:gdLst/>
              <a:ahLst/>
              <a:cxnLst/>
              <a:rect l="l" t="t" r="r" b="b"/>
              <a:pathLst>
                <a:path w="9525" h="66675" extrusionOk="0">
                  <a:moveTo>
                    <a:pt x="0" y="66675"/>
                  </a:moveTo>
                  <a:lnTo>
                    <a:pt x="0" y="38100"/>
                  </a:lnTo>
                  <a:lnTo>
                    <a:pt x="9525" y="0"/>
                  </a:lnTo>
                </a:path>
              </a:pathLst>
            </a:custGeom>
            <a:noFill/>
            <a:ln w="12700" cap="rnd" cmpd="sng">
              <a:solidFill>
                <a:srgbClr val="152839"/>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4" name="Google Shape;104;p2"/>
            <p:cNvSpPr/>
            <p:nvPr/>
          </p:nvSpPr>
          <p:spPr>
            <a:xfrm>
              <a:off x="6537038" y="1466743"/>
              <a:ext cx="9525" cy="72866"/>
            </a:xfrm>
            <a:custGeom>
              <a:avLst/>
              <a:gdLst/>
              <a:ahLst/>
              <a:cxnLst/>
              <a:rect l="l" t="t" r="r" b="b"/>
              <a:pathLst>
                <a:path w="9525" h="72866" extrusionOk="0">
                  <a:moveTo>
                    <a:pt x="0" y="72866"/>
                  </a:moveTo>
                  <a:lnTo>
                    <a:pt x="0" y="38100"/>
                  </a:lnTo>
                  <a:lnTo>
                    <a:pt x="0" y="0"/>
                  </a:lnTo>
                </a:path>
              </a:pathLst>
            </a:custGeom>
            <a:noFill/>
            <a:ln w="12700" cap="rnd" cmpd="sng">
              <a:solidFill>
                <a:srgbClr val="152839"/>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5" name="Google Shape;105;p2"/>
            <p:cNvSpPr/>
            <p:nvPr/>
          </p:nvSpPr>
          <p:spPr>
            <a:xfrm>
              <a:off x="6589425" y="1466743"/>
              <a:ext cx="9525" cy="66675"/>
            </a:xfrm>
            <a:custGeom>
              <a:avLst/>
              <a:gdLst/>
              <a:ahLst/>
              <a:cxnLst/>
              <a:rect l="l" t="t" r="r" b="b"/>
              <a:pathLst>
                <a:path w="9525" h="66675" extrusionOk="0">
                  <a:moveTo>
                    <a:pt x="9525" y="66675"/>
                  </a:moveTo>
                  <a:lnTo>
                    <a:pt x="9525" y="38100"/>
                  </a:lnTo>
                  <a:lnTo>
                    <a:pt x="0" y="0"/>
                  </a:lnTo>
                </a:path>
              </a:pathLst>
            </a:custGeom>
            <a:noFill/>
            <a:ln w="12700" cap="rnd" cmpd="sng">
              <a:solidFill>
                <a:srgbClr val="152839"/>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6" name="Google Shape;106;p2"/>
            <p:cNvSpPr/>
            <p:nvPr/>
          </p:nvSpPr>
          <p:spPr>
            <a:xfrm>
              <a:off x="6584663" y="1614381"/>
              <a:ext cx="9525" cy="9525"/>
            </a:xfrm>
            <a:custGeom>
              <a:avLst/>
              <a:gdLst/>
              <a:ahLst/>
              <a:cxnLst/>
              <a:rect l="l" t="t" r="r" b="b"/>
              <a:pathLst>
                <a:path w="9525" h="9525" extrusionOk="0">
                  <a:moveTo>
                    <a:pt x="4763" y="0"/>
                  </a:moveTo>
                  <a:cubicBezTo>
                    <a:pt x="2095" y="0"/>
                    <a:pt x="0" y="2095"/>
                    <a:pt x="0" y="4763"/>
                  </a:cubicBezTo>
                  <a:cubicBezTo>
                    <a:pt x="0" y="7430"/>
                    <a:pt x="2095" y="9525"/>
                    <a:pt x="4763" y="9525"/>
                  </a:cubicBezTo>
                  <a:cubicBezTo>
                    <a:pt x="7430" y="9525"/>
                    <a:pt x="9525" y="7430"/>
                    <a:pt x="9525" y="4763"/>
                  </a:cubicBezTo>
                  <a:cubicBezTo>
                    <a:pt x="9525" y="2095"/>
                    <a:pt x="7430" y="0"/>
                    <a:pt x="4763" y="0"/>
                  </a:cubicBezTo>
                  <a:lnTo>
                    <a:pt x="4763" y="0"/>
                  </a:lnTo>
                  <a:close/>
                </a:path>
              </a:pathLst>
            </a:custGeom>
            <a:solidFill>
              <a:srgbClr val="000000"/>
            </a:solidFill>
            <a:ln w="12700" cap="flat" cmpd="sng">
              <a:solidFill>
                <a:srgbClr val="152839"/>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07" name="Google Shape;107;p2"/>
          <p:cNvSpPr txBox="1"/>
          <p:nvPr/>
        </p:nvSpPr>
        <p:spPr>
          <a:xfrm>
            <a:off x="515620" y="5157470"/>
            <a:ext cx="11042650" cy="144526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chemeClr val="lt1"/>
                </a:solidFill>
                <a:latin typeface="Cambria"/>
                <a:ea typeface="Cambria"/>
                <a:cs typeface="Cambria"/>
                <a:sym typeface="Cambria"/>
              </a:rPr>
              <a:t>Bansilal Ramnath Agarwal Charitable Trust’s  Vishwakarma Institute of Information Technology, Pune</a:t>
            </a:r>
            <a:endParaRPr sz="2400">
              <a:solidFill>
                <a:schemeClr val="lt1"/>
              </a:solidFill>
              <a:latin typeface="Cambria"/>
              <a:ea typeface="Cambria"/>
              <a:cs typeface="Cambria"/>
              <a:sym typeface="Cambria"/>
            </a:endParaRPr>
          </a:p>
          <a:p>
            <a:pPr marL="0" marR="0" lvl="0" indent="0" algn="ctr" rtl="0">
              <a:spcBef>
                <a:spcPts val="0"/>
              </a:spcBef>
              <a:spcAft>
                <a:spcPts val="0"/>
              </a:spcAft>
              <a:buNone/>
            </a:pPr>
            <a:endParaRPr sz="2000">
              <a:solidFill>
                <a:schemeClr val="dk1"/>
              </a:solidFill>
              <a:latin typeface="Calibri"/>
              <a:ea typeface="Calibri"/>
              <a:cs typeface="Calibri"/>
              <a:sym typeface="Calibri"/>
            </a:endParaRPr>
          </a:p>
          <a:p>
            <a:pPr marL="0" marR="0" lvl="0" indent="0" algn="ctr" rtl="0">
              <a:spcBef>
                <a:spcPts val="0"/>
              </a:spcBef>
              <a:spcAft>
                <a:spcPts val="0"/>
              </a:spcAft>
              <a:buNone/>
            </a:pPr>
            <a:endParaRPr sz="2000">
              <a:solidFill>
                <a:schemeClr val="dk1"/>
              </a:solidFill>
              <a:latin typeface="Calibri"/>
              <a:ea typeface="Calibri"/>
              <a:cs typeface="Calibri"/>
              <a:sym typeface="Calibri"/>
            </a:endParaRPr>
          </a:p>
        </p:txBody>
      </p:sp>
      <p:sp>
        <p:nvSpPr>
          <p:cNvPr id="108" name="Google Shape;108;p2"/>
          <p:cNvSpPr txBox="1"/>
          <p:nvPr/>
        </p:nvSpPr>
        <p:spPr>
          <a:xfrm>
            <a:off x="1604645" y="5875655"/>
            <a:ext cx="9150985" cy="4603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chemeClr val="lt1"/>
                </a:solidFill>
                <a:latin typeface="Cambria"/>
                <a:ea typeface="Cambria"/>
                <a:cs typeface="Cambria"/>
                <a:sym typeface="Cambria"/>
              </a:rPr>
              <a:t>Department of Artificial Intelligence and Data Science</a:t>
            </a:r>
            <a:endParaRPr sz="2400">
              <a:solidFill>
                <a:schemeClr val="lt1"/>
              </a:solidFill>
              <a:latin typeface="Cambria"/>
              <a:ea typeface="Cambria"/>
              <a:cs typeface="Cambria"/>
              <a:sym typeface="Cambria"/>
            </a:endParaRPr>
          </a:p>
        </p:txBody>
      </p:sp>
      <p:graphicFrame>
        <p:nvGraphicFramePr>
          <p:cNvPr id="109" name="Google Shape;109;p2"/>
          <p:cNvGraphicFramePr/>
          <p:nvPr/>
        </p:nvGraphicFramePr>
        <p:xfrm>
          <a:off x="1082030" y="1582415"/>
          <a:ext cx="10566400" cy="3505250"/>
        </p:xfrm>
        <a:graphic>
          <a:graphicData uri="http://schemas.openxmlformats.org/drawingml/2006/table">
            <a:tbl>
              <a:tblPr firstRow="1" bandRow="1">
                <a:noFill/>
                <a:tableStyleId>{40BBE4D6-C81A-4D0F-90DD-8A1152EB881D}</a:tableStyleId>
              </a:tblPr>
              <a:tblGrid>
                <a:gridCol w="1223650">
                  <a:extLst>
                    <a:ext uri="{9D8B030D-6E8A-4147-A177-3AD203B41FA5}">
                      <a16:colId xmlns:a16="http://schemas.microsoft.com/office/drawing/2014/main" val="20000"/>
                    </a:ext>
                  </a:extLst>
                </a:gridCol>
                <a:gridCol w="4059550">
                  <a:extLst>
                    <a:ext uri="{9D8B030D-6E8A-4147-A177-3AD203B41FA5}">
                      <a16:colId xmlns:a16="http://schemas.microsoft.com/office/drawing/2014/main" val="20001"/>
                    </a:ext>
                  </a:extLst>
                </a:gridCol>
                <a:gridCol w="2641600">
                  <a:extLst>
                    <a:ext uri="{9D8B030D-6E8A-4147-A177-3AD203B41FA5}">
                      <a16:colId xmlns:a16="http://schemas.microsoft.com/office/drawing/2014/main" val="20002"/>
                    </a:ext>
                  </a:extLst>
                </a:gridCol>
                <a:gridCol w="2641600">
                  <a:extLst>
                    <a:ext uri="{9D8B030D-6E8A-4147-A177-3AD203B41FA5}">
                      <a16:colId xmlns:a16="http://schemas.microsoft.com/office/drawing/2014/main" val="20003"/>
                    </a:ext>
                  </a:extLst>
                </a:gridCol>
              </a:tblGrid>
              <a:tr h="476250">
                <a:tc>
                  <a:txBody>
                    <a:bodyPr/>
                    <a:lstStyle/>
                    <a:p>
                      <a:pPr marL="0" marR="0" lvl="0" indent="0" algn="l" rtl="0">
                        <a:spcBef>
                          <a:spcPts val="0"/>
                        </a:spcBef>
                        <a:spcAft>
                          <a:spcPts val="0"/>
                        </a:spcAft>
                        <a:buClr>
                          <a:schemeClr val="dk1"/>
                        </a:buClr>
                        <a:buSzPts val="2000"/>
                        <a:buFont typeface="Cambria"/>
                        <a:buNone/>
                      </a:pPr>
                      <a:r>
                        <a:rPr lang="en-US" sz="2000" u="none" strike="noStrike" cap="none">
                          <a:latin typeface="Cambria"/>
                          <a:ea typeface="Cambria"/>
                          <a:cs typeface="Cambria"/>
                          <a:sym typeface="Cambria"/>
                        </a:rPr>
                        <a:t>Sr. No</a:t>
                      </a:r>
                      <a:endParaRPr sz="2000" u="none" strike="noStrike" cap="none">
                        <a:latin typeface="Cambria"/>
                        <a:ea typeface="Cambria"/>
                        <a:cs typeface="Cambria"/>
                        <a:sym typeface="Cambria"/>
                      </a:endParaRPr>
                    </a:p>
                    <a:p>
                      <a:pPr marL="0" marR="0" lvl="0" indent="0" algn="l" rtl="0">
                        <a:spcBef>
                          <a:spcPts val="0"/>
                        </a:spcBef>
                        <a:spcAft>
                          <a:spcPts val="0"/>
                        </a:spcAft>
                        <a:buClr>
                          <a:schemeClr val="dk1"/>
                        </a:buClr>
                        <a:buSzPts val="2000"/>
                        <a:buFont typeface="Calibri"/>
                        <a:buNone/>
                      </a:pPr>
                      <a:endParaRPr sz="2000" u="none" strike="noStrike" cap="none">
                        <a:latin typeface="Cambria"/>
                        <a:ea typeface="Cambria"/>
                        <a:cs typeface="Cambria"/>
                        <a:sym typeface="Cambria"/>
                      </a:endParaRPr>
                    </a:p>
                  </a:txBody>
                  <a:tcPr marL="91450" marR="91450" marT="45725" marB="45725"/>
                </a:tc>
                <a:tc>
                  <a:txBody>
                    <a:bodyPr/>
                    <a:lstStyle/>
                    <a:p>
                      <a:pPr marL="0" marR="0" lvl="0" indent="0" algn="l" rtl="0">
                        <a:spcBef>
                          <a:spcPts val="0"/>
                        </a:spcBef>
                        <a:spcAft>
                          <a:spcPts val="0"/>
                        </a:spcAft>
                        <a:buClr>
                          <a:schemeClr val="dk1"/>
                        </a:buClr>
                        <a:buSzPts val="2000"/>
                        <a:buFont typeface="Cambria"/>
                        <a:buNone/>
                      </a:pPr>
                      <a:r>
                        <a:rPr lang="en-US" sz="2000" u="none" strike="noStrike" cap="none">
                          <a:latin typeface="Cambria"/>
                          <a:ea typeface="Cambria"/>
                          <a:cs typeface="Cambria"/>
                          <a:sym typeface="Cambria"/>
                        </a:rPr>
                        <a:t> Name </a:t>
                      </a:r>
                      <a:endParaRPr sz="2000" u="none" strike="noStrike" cap="none">
                        <a:latin typeface="Cambria"/>
                        <a:ea typeface="Cambria"/>
                        <a:cs typeface="Cambria"/>
                        <a:sym typeface="Cambria"/>
                      </a:endParaRPr>
                    </a:p>
                    <a:p>
                      <a:pPr marL="0" marR="0" lvl="0" indent="0" algn="l" rtl="0">
                        <a:spcBef>
                          <a:spcPts val="0"/>
                        </a:spcBef>
                        <a:spcAft>
                          <a:spcPts val="0"/>
                        </a:spcAft>
                        <a:buClr>
                          <a:schemeClr val="dk1"/>
                        </a:buClr>
                        <a:buSzPts val="2000"/>
                        <a:buFont typeface="Calibri"/>
                        <a:buNone/>
                      </a:pPr>
                      <a:endParaRPr sz="2000" u="none" strike="noStrike" cap="none">
                        <a:latin typeface="Cambria"/>
                        <a:ea typeface="Cambria"/>
                        <a:cs typeface="Cambria"/>
                        <a:sym typeface="Cambria"/>
                      </a:endParaRPr>
                    </a:p>
                  </a:txBody>
                  <a:tcPr marL="91450" marR="91450" marT="45725" marB="45725"/>
                </a:tc>
                <a:tc>
                  <a:txBody>
                    <a:bodyPr/>
                    <a:lstStyle/>
                    <a:p>
                      <a:pPr marL="0" marR="0" lvl="0" indent="0" algn="l" rtl="0">
                        <a:spcBef>
                          <a:spcPts val="0"/>
                        </a:spcBef>
                        <a:spcAft>
                          <a:spcPts val="0"/>
                        </a:spcAft>
                        <a:buClr>
                          <a:schemeClr val="dk1"/>
                        </a:buClr>
                        <a:buSzPts val="2000"/>
                        <a:buFont typeface="Cambria"/>
                        <a:buNone/>
                      </a:pPr>
                      <a:r>
                        <a:rPr lang="en-US" sz="2000" u="none" strike="noStrike" cap="none">
                          <a:latin typeface="Cambria"/>
                          <a:ea typeface="Cambria"/>
                          <a:cs typeface="Cambria"/>
                          <a:sym typeface="Cambria"/>
                        </a:rPr>
                        <a:t>Roll no</a:t>
                      </a:r>
                      <a:endParaRPr sz="2000" u="none" strike="noStrike" cap="none">
                        <a:latin typeface="Cambria"/>
                        <a:ea typeface="Cambria"/>
                        <a:cs typeface="Cambria"/>
                        <a:sym typeface="Cambria"/>
                      </a:endParaRPr>
                    </a:p>
                    <a:p>
                      <a:pPr marL="0" marR="0" lvl="0" indent="0" algn="l" rtl="0">
                        <a:spcBef>
                          <a:spcPts val="0"/>
                        </a:spcBef>
                        <a:spcAft>
                          <a:spcPts val="0"/>
                        </a:spcAft>
                        <a:buClr>
                          <a:schemeClr val="dk1"/>
                        </a:buClr>
                        <a:buSzPts val="2000"/>
                        <a:buFont typeface="Calibri"/>
                        <a:buNone/>
                      </a:pPr>
                      <a:endParaRPr sz="2000" u="none" strike="noStrike" cap="none">
                        <a:latin typeface="Cambria"/>
                        <a:ea typeface="Cambria"/>
                        <a:cs typeface="Cambria"/>
                        <a:sym typeface="Cambria"/>
                      </a:endParaRPr>
                    </a:p>
                  </a:txBody>
                  <a:tcPr marL="91450" marR="91450" marT="45725" marB="45725"/>
                </a:tc>
                <a:tc>
                  <a:txBody>
                    <a:bodyPr/>
                    <a:lstStyle/>
                    <a:p>
                      <a:pPr marL="0" marR="0" lvl="0" indent="0" algn="l" rtl="0">
                        <a:spcBef>
                          <a:spcPts val="0"/>
                        </a:spcBef>
                        <a:spcAft>
                          <a:spcPts val="0"/>
                        </a:spcAft>
                        <a:buClr>
                          <a:schemeClr val="dk1"/>
                        </a:buClr>
                        <a:buSzPts val="2000"/>
                        <a:buFont typeface="Cambria"/>
                        <a:buNone/>
                      </a:pPr>
                      <a:r>
                        <a:rPr lang="en-US" sz="2000" u="none" strike="noStrike" cap="none">
                          <a:latin typeface="Cambria"/>
                          <a:ea typeface="Cambria"/>
                          <a:cs typeface="Cambria"/>
                          <a:sym typeface="Cambria"/>
                        </a:rPr>
                        <a:t>Prn no</a:t>
                      </a:r>
                      <a:endParaRPr sz="2000" u="none" strike="noStrike" cap="none">
                        <a:latin typeface="Cambria"/>
                        <a:ea typeface="Cambria"/>
                        <a:cs typeface="Cambria"/>
                        <a:sym typeface="Cambria"/>
                      </a:endParaRPr>
                    </a:p>
                    <a:p>
                      <a:pPr marL="0" marR="0" lvl="0" indent="0" algn="l" rtl="0">
                        <a:spcBef>
                          <a:spcPts val="0"/>
                        </a:spcBef>
                        <a:spcAft>
                          <a:spcPts val="0"/>
                        </a:spcAft>
                        <a:buClr>
                          <a:schemeClr val="dk1"/>
                        </a:buClr>
                        <a:buSzPts val="2000"/>
                        <a:buFont typeface="Calibri"/>
                        <a:buNone/>
                      </a:pPr>
                      <a:endParaRPr sz="2000" u="none" strike="noStrike" cap="none">
                        <a:latin typeface="Cambria"/>
                        <a:ea typeface="Cambria"/>
                        <a:cs typeface="Cambria"/>
                        <a:sym typeface="Cambria"/>
                      </a:endParaRPr>
                    </a:p>
                  </a:txBody>
                  <a:tcPr marL="91450" marR="91450" marT="45725" marB="45725"/>
                </a:tc>
                <a:extLst>
                  <a:ext uri="{0D108BD9-81ED-4DB2-BD59-A6C34878D82A}">
                    <a16:rowId xmlns:a16="http://schemas.microsoft.com/office/drawing/2014/main" val="10000"/>
                  </a:ext>
                </a:extLst>
              </a:tr>
              <a:tr h="431800">
                <a:tc>
                  <a:txBody>
                    <a:bodyPr/>
                    <a:lstStyle/>
                    <a:p>
                      <a:pPr marL="0" marR="0" lvl="0" indent="0" algn="l" rtl="0">
                        <a:spcBef>
                          <a:spcPts val="0"/>
                        </a:spcBef>
                        <a:spcAft>
                          <a:spcPts val="0"/>
                        </a:spcAft>
                        <a:buClr>
                          <a:schemeClr val="dk1"/>
                        </a:buClr>
                        <a:buSzPts val="2000"/>
                        <a:buFont typeface="Cambria"/>
                        <a:buNone/>
                      </a:pPr>
                      <a:r>
                        <a:rPr lang="en-US" sz="2000" u="none" strike="noStrike" cap="none">
                          <a:latin typeface="Cambria"/>
                          <a:ea typeface="Cambria"/>
                          <a:cs typeface="Cambria"/>
                          <a:sym typeface="Cambria"/>
                        </a:rPr>
                        <a:t>1</a:t>
                      </a:r>
                      <a:endParaRPr sz="2000" u="none" strike="noStrike" cap="none">
                        <a:latin typeface="Cambria"/>
                        <a:ea typeface="Cambria"/>
                        <a:cs typeface="Cambria"/>
                        <a:sym typeface="Cambria"/>
                      </a:endParaRPr>
                    </a:p>
                  </a:txBody>
                  <a:tcPr marL="91450" marR="91450" marT="45725" marB="45725"/>
                </a:tc>
                <a:tc>
                  <a:txBody>
                    <a:bodyPr/>
                    <a:lstStyle/>
                    <a:p>
                      <a:pPr marL="0" marR="0" lvl="0" indent="0" algn="l" rtl="0">
                        <a:spcBef>
                          <a:spcPts val="0"/>
                        </a:spcBef>
                        <a:spcAft>
                          <a:spcPts val="0"/>
                        </a:spcAft>
                        <a:buClr>
                          <a:schemeClr val="dk1"/>
                        </a:buClr>
                        <a:buSzPts val="2000"/>
                        <a:buFont typeface="Cambria"/>
                        <a:buNone/>
                      </a:pPr>
                      <a:r>
                        <a:rPr lang="en-US" sz="2000" u="none" strike="noStrike" cap="none">
                          <a:latin typeface="Cambria"/>
                          <a:ea typeface="Cambria"/>
                          <a:cs typeface="Cambria"/>
                          <a:sym typeface="Cambria"/>
                        </a:rPr>
                        <a:t>Pushpak Suryawanshi</a:t>
                      </a:r>
                      <a:endParaRPr sz="2000" u="none" strike="noStrike" cap="none">
                        <a:latin typeface="Cambria"/>
                        <a:ea typeface="Cambria"/>
                        <a:cs typeface="Cambria"/>
                        <a:sym typeface="Cambria"/>
                      </a:endParaRPr>
                    </a:p>
                    <a:p>
                      <a:pPr marL="0" marR="0" lvl="0" indent="0" algn="l" rtl="0">
                        <a:spcBef>
                          <a:spcPts val="0"/>
                        </a:spcBef>
                        <a:spcAft>
                          <a:spcPts val="0"/>
                        </a:spcAft>
                        <a:buClr>
                          <a:schemeClr val="dk1"/>
                        </a:buClr>
                        <a:buSzPts val="2000"/>
                        <a:buFont typeface="Calibri"/>
                        <a:buNone/>
                      </a:pPr>
                      <a:endParaRPr sz="2000" u="none" strike="noStrike" cap="none">
                        <a:latin typeface="Cambria"/>
                        <a:ea typeface="Cambria"/>
                        <a:cs typeface="Cambria"/>
                        <a:sym typeface="Cambria"/>
                      </a:endParaRPr>
                    </a:p>
                  </a:txBody>
                  <a:tcPr marL="91450" marR="91450" marT="45725" marB="45725"/>
                </a:tc>
                <a:tc>
                  <a:txBody>
                    <a:bodyPr/>
                    <a:lstStyle/>
                    <a:p>
                      <a:pPr marL="0" marR="0" lvl="0" indent="0" algn="l" rtl="0">
                        <a:spcBef>
                          <a:spcPts val="0"/>
                        </a:spcBef>
                        <a:spcAft>
                          <a:spcPts val="0"/>
                        </a:spcAft>
                        <a:buClr>
                          <a:schemeClr val="dk1"/>
                        </a:buClr>
                        <a:buSzPts val="2000"/>
                        <a:buFont typeface="Cambria"/>
                        <a:buNone/>
                      </a:pPr>
                      <a:r>
                        <a:rPr lang="en-US" sz="2000" u="none" strike="noStrike" cap="none">
                          <a:latin typeface="Cambria"/>
                          <a:ea typeface="Cambria"/>
                          <a:cs typeface="Cambria"/>
                          <a:sym typeface="Cambria"/>
                        </a:rPr>
                        <a:t>272056</a:t>
                      </a:r>
                      <a:endParaRPr sz="2000" u="none" strike="noStrike" cap="none">
                        <a:latin typeface="Cambria"/>
                        <a:ea typeface="Cambria"/>
                        <a:cs typeface="Cambria"/>
                        <a:sym typeface="Cambria"/>
                      </a:endParaRPr>
                    </a:p>
                    <a:p>
                      <a:pPr marL="0" marR="0" lvl="0" indent="0" algn="l" rtl="0">
                        <a:spcBef>
                          <a:spcPts val="0"/>
                        </a:spcBef>
                        <a:spcAft>
                          <a:spcPts val="0"/>
                        </a:spcAft>
                        <a:buClr>
                          <a:schemeClr val="dk1"/>
                        </a:buClr>
                        <a:buSzPts val="2000"/>
                        <a:buFont typeface="Calibri"/>
                        <a:buNone/>
                      </a:pPr>
                      <a:endParaRPr sz="2000" u="none" strike="noStrike" cap="none">
                        <a:latin typeface="Cambria"/>
                        <a:ea typeface="Cambria"/>
                        <a:cs typeface="Cambria"/>
                        <a:sym typeface="Cambria"/>
                      </a:endParaRPr>
                    </a:p>
                  </a:txBody>
                  <a:tcPr marL="91450" marR="91450" marT="45725" marB="45725"/>
                </a:tc>
                <a:tc>
                  <a:txBody>
                    <a:bodyPr/>
                    <a:lstStyle/>
                    <a:p>
                      <a:pPr marL="0" marR="0" lvl="0" indent="0" algn="l" rtl="0">
                        <a:spcBef>
                          <a:spcPts val="0"/>
                        </a:spcBef>
                        <a:spcAft>
                          <a:spcPts val="0"/>
                        </a:spcAft>
                        <a:buClr>
                          <a:schemeClr val="dk1"/>
                        </a:buClr>
                        <a:buSzPts val="2000"/>
                        <a:buFont typeface="Cambria"/>
                        <a:buNone/>
                      </a:pPr>
                      <a:r>
                        <a:rPr lang="en-US" sz="2000" u="none" strike="noStrike" cap="none">
                          <a:latin typeface="Cambria"/>
                          <a:ea typeface="Cambria"/>
                          <a:cs typeface="Cambria"/>
                          <a:sym typeface="Cambria"/>
                        </a:rPr>
                        <a:t>22010400</a:t>
                      </a:r>
                      <a:endParaRPr sz="2000" u="none" strike="noStrike" cap="none">
                        <a:latin typeface="Cambria"/>
                        <a:ea typeface="Cambria"/>
                        <a:cs typeface="Cambria"/>
                        <a:sym typeface="Cambria"/>
                      </a:endParaRPr>
                    </a:p>
                    <a:p>
                      <a:pPr marL="0" marR="0" lvl="0" indent="0" algn="l" rtl="0">
                        <a:spcBef>
                          <a:spcPts val="0"/>
                        </a:spcBef>
                        <a:spcAft>
                          <a:spcPts val="0"/>
                        </a:spcAft>
                        <a:buClr>
                          <a:schemeClr val="dk1"/>
                        </a:buClr>
                        <a:buSzPts val="2000"/>
                        <a:buFont typeface="Calibri"/>
                        <a:buNone/>
                      </a:pPr>
                      <a:endParaRPr sz="2000" u="none" strike="noStrike" cap="none">
                        <a:latin typeface="Cambria"/>
                        <a:ea typeface="Cambria"/>
                        <a:cs typeface="Cambria"/>
                        <a:sym typeface="Cambria"/>
                      </a:endParaRPr>
                    </a:p>
                  </a:txBody>
                  <a:tcPr marL="91450" marR="91450" marT="45725" marB="45725"/>
                </a:tc>
                <a:extLst>
                  <a:ext uri="{0D108BD9-81ED-4DB2-BD59-A6C34878D82A}">
                    <a16:rowId xmlns:a16="http://schemas.microsoft.com/office/drawing/2014/main" val="10001"/>
                  </a:ext>
                </a:extLst>
              </a:tr>
              <a:tr h="640075">
                <a:tc>
                  <a:txBody>
                    <a:bodyPr/>
                    <a:lstStyle/>
                    <a:p>
                      <a:pPr marL="0" marR="0" lvl="0" indent="0" algn="l" rtl="0">
                        <a:spcBef>
                          <a:spcPts val="0"/>
                        </a:spcBef>
                        <a:spcAft>
                          <a:spcPts val="0"/>
                        </a:spcAft>
                        <a:buClr>
                          <a:schemeClr val="dk1"/>
                        </a:buClr>
                        <a:buSzPts val="2000"/>
                        <a:buFont typeface="Cambria"/>
                        <a:buNone/>
                      </a:pPr>
                      <a:r>
                        <a:rPr lang="en-US" sz="2000" u="none" strike="noStrike" cap="none">
                          <a:latin typeface="Cambria"/>
                          <a:ea typeface="Cambria"/>
                          <a:cs typeface="Cambria"/>
                          <a:sym typeface="Cambria"/>
                        </a:rPr>
                        <a:t>2</a:t>
                      </a:r>
                      <a:endParaRPr sz="2000" u="none" strike="noStrike" cap="none">
                        <a:latin typeface="Cambria"/>
                        <a:ea typeface="Cambria"/>
                        <a:cs typeface="Cambria"/>
                        <a:sym typeface="Cambria"/>
                      </a:endParaRPr>
                    </a:p>
                  </a:txBody>
                  <a:tcPr marL="91450" marR="91450" marT="45725" marB="45725"/>
                </a:tc>
                <a:tc>
                  <a:txBody>
                    <a:bodyPr/>
                    <a:lstStyle/>
                    <a:p>
                      <a:pPr marL="0" marR="0" lvl="0" indent="0" algn="l" rtl="0">
                        <a:spcBef>
                          <a:spcPts val="0"/>
                        </a:spcBef>
                        <a:spcAft>
                          <a:spcPts val="0"/>
                        </a:spcAft>
                        <a:buClr>
                          <a:schemeClr val="dk1"/>
                        </a:buClr>
                        <a:buSzPts val="2000"/>
                        <a:buFont typeface="Cambria"/>
                        <a:buNone/>
                      </a:pPr>
                      <a:r>
                        <a:rPr lang="en-US" sz="2000" u="none" strike="noStrike" cap="none">
                          <a:latin typeface="Cambria"/>
                          <a:ea typeface="Cambria"/>
                          <a:cs typeface="Cambria"/>
                          <a:sym typeface="Cambria"/>
                        </a:rPr>
                        <a:t>Soham Tolwala</a:t>
                      </a:r>
                      <a:endParaRPr sz="2000" u="none" strike="noStrike" cap="none">
                        <a:latin typeface="Cambria"/>
                        <a:ea typeface="Cambria"/>
                        <a:cs typeface="Cambria"/>
                        <a:sym typeface="Cambria"/>
                      </a:endParaRPr>
                    </a:p>
                    <a:p>
                      <a:pPr marL="0" marR="0" lvl="0" indent="0" algn="l" rtl="0">
                        <a:spcBef>
                          <a:spcPts val="0"/>
                        </a:spcBef>
                        <a:spcAft>
                          <a:spcPts val="0"/>
                        </a:spcAft>
                        <a:buClr>
                          <a:schemeClr val="dk1"/>
                        </a:buClr>
                        <a:buSzPts val="2000"/>
                        <a:buFont typeface="Calibri"/>
                        <a:buNone/>
                      </a:pPr>
                      <a:endParaRPr sz="2000" u="none" strike="noStrike" cap="none">
                        <a:latin typeface="Cambria"/>
                        <a:ea typeface="Cambria"/>
                        <a:cs typeface="Cambria"/>
                        <a:sym typeface="Cambria"/>
                      </a:endParaRPr>
                    </a:p>
                  </a:txBody>
                  <a:tcPr marL="91450" marR="91450" marT="45725" marB="45725"/>
                </a:tc>
                <a:tc>
                  <a:txBody>
                    <a:bodyPr/>
                    <a:lstStyle/>
                    <a:p>
                      <a:pPr marL="0" marR="0" lvl="0" indent="0" algn="l" rtl="0">
                        <a:spcBef>
                          <a:spcPts val="0"/>
                        </a:spcBef>
                        <a:spcAft>
                          <a:spcPts val="0"/>
                        </a:spcAft>
                        <a:buClr>
                          <a:schemeClr val="dk1"/>
                        </a:buClr>
                        <a:buSzPts val="2000"/>
                        <a:buFont typeface="Cambria"/>
                        <a:buNone/>
                      </a:pPr>
                      <a:r>
                        <a:rPr lang="en-US" sz="2000" u="none" strike="noStrike" cap="none">
                          <a:latin typeface="Cambria"/>
                          <a:ea typeface="Cambria"/>
                          <a:cs typeface="Cambria"/>
                          <a:sym typeface="Cambria"/>
                        </a:rPr>
                        <a:t>272058</a:t>
                      </a:r>
                      <a:endParaRPr sz="2000" u="none" strike="noStrike" cap="none">
                        <a:latin typeface="Cambria"/>
                        <a:ea typeface="Cambria"/>
                        <a:cs typeface="Cambria"/>
                        <a:sym typeface="Cambria"/>
                      </a:endParaRPr>
                    </a:p>
                    <a:p>
                      <a:pPr marL="0" marR="0" lvl="0" indent="0" algn="l" rtl="0">
                        <a:spcBef>
                          <a:spcPts val="0"/>
                        </a:spcBef>
                        <a:spcAft>
                          <a:spcPts val="0"/>
                        </a:spcAft>
                        <a:buClr>
                          <a:schemeClr val="dk1"/>
                        </a:buClr>
                        <a:buSzPts val="2000"/>
                        <a:buFont typeface="Calibri"/>
                        <a:buNone/>
                      </a:pPr>
                      <a:endParaRPr sz="2000" u="none" strike="noStrike" cap="none">
                        <a:latin typeface="Cambria"/>
                        <a:ea typeface="Cambria"/>
                        <a:cs typeface="Cambria"/>
                        <a:sym typeface="Cambria"/>
                      </a:endParaRPr>
                    </a:p>
                  </a:txBody>
                  <a:tcPr marL="91450" marR="91450" marT="45725" marB="45725"/>
                </a:tc>
                <a:tc>
                  <a:txBody>
                    <a:bodyPr/>
                    <a:lstStyle/>
                    <a:p>
                      <a:pPr marL="0" marR="0" lvl="0" indent="0" algn="l" rtl="0">
                        <a:spcBef>
                          <a:spcPts val="0"/>
                        </a:spcBef>
                        <a:spcAft>
                          <a:spcPts val="0"/>
                        </a:spcAft>
                        <a:buClr>
                          <a:schemeClr val="dk1"/>
                        </a:buClr>
                        <a:buSzPts val="2000"/>
                        <a:buFont typeface="Cambria"/>
                        <a:buNone/>
                      </a:pPr>
                      <a:r>
                        <a:rPr lang="en-US" sz="2000" u="none" strike="noStrike" cap="none">
                          <a:latin typeface="Cambria"/>
                          <a:ea typeface="Cambria"/>
                          <a:cs typeface="Cambria"/>
                          <a:sym typeface="Cambria"/>
                        </a:rPr>
                        <a:t>22010224</a:t>
                      </a:r>
                      <a:endParaRPr sz="2000" u="none" strike="noStrike" cap="none">
                        <a:latin typeface="Cambria"/>
                        <a:ea typeface="Cambria"/>
                        <a:cs typeface="Cambria"/>
                        <a:sym typeface="Cambria"/>
                      </a:endParaRPr>
                    </a:p>
                    <a:p>
                      <a:pPr marL="0" marR="0" lvl="0" indent="0" algn="l" rtl="0">
                        <a:spcBef>
                          <a:spcPts val="0"/>
                        </a:spcBef>
                        <a:spcAft>
                          <a:spcPts val="0"/>
                        </a:spcAft>
                        <a:buClr>
                          <a:schemeClr val="dk1"/>
                        </a:buClr>
                        <a:buSzPts val="2000"/>
                        <a:buFont typeface="Calibri"/>
                        <a:buNone/>
                      </a:pPr>
                      <a:endParaRPr sz="2000" u="none" strike="noStrike" cap="none">
                        <a:latin typeface="Cambria"/>
                        <a:ea typeface="Cambria"/>
                        <a:cs typeface="Cambria"/>
                        <a:sym typeface="Cambria"/>
                      </a:endParaRPr>
                    </a:p>
                  </a:txBody>
                  <a:tcPr marL="91450" marR="91450" marT="45725" marB="45725"/>
                </a:tc>
                <a:extLst>
                  <a:ext uri="{0D108BD9-81ED-4DB2-BD59-A6C34878D82A}">
                    <a16:rowId xmlns:a16="http://schemas.microsoft.com/office/drawing/2014/main" val="10002"/>
                  </a:ext>
                </a:extLst>
              </a:tr>
              <a:tr h="640075">
                <a:tc>
                  <a:txBody>
                    <a:bodyPr/>
                    <a:lstStyle/>
                    <a:p>
                      <a:pPr marL="0" marR="0" lvl="0" indent="0" algn="l" rtl="0">
                        <a:spcBef>
                          <a:spcPts val="0"/>
                        </a:spcBef>
                        <a:spcAft>
                          <a:spcPts val="0"/>
                        </a:spcAft>
                        <a:buClr>
                          <a:schemeClr val="dk1"/>
                        </a:buClr>
                        <a:buSzPts val="2000"/>
                        <a:buFont typeface="Cambria"/>
                        <a:buNone/>
                      </a:pPr>
                      <a:r>
                        <a:rPr lang="en-US" sz="2000" u="none" strike="noStrike" cap="none">
                          <a:latin typeface="Cambria"/>
                          <a:ea typeface="Cambria"/>
                          <a:cs typeface="Cambria"/>
                          <a:sym typeface="Cambria"/>
                        </a:rPr>
                        <a:t>3</a:t>
                      </a:r>
                      <a:endParaRPr sz="2000" u="none" strike="noStrike" cap="none">
                        <a:latin typeface="Cambria"/>
                        <a:ea typeface="Cambria"/>
                        <a:cs typeface="Cambria"/>
                        <a:sym typeface="Cambria"/>
                      </a:endParaRPr>
                    </a:p>
                  </a:txBody>
                  <a:tcPr marL="91450" marR="91450" marT="45725" marB="45725"/>
                </a:tc>
                <a:tc>
                  <a:txBody>
                    <a:bodyPr/>
                    <a:lstStyle/>
                    <a:p>
                      <a:pPr marL="0" marR="0" lvl="0" indent="0" algn="l" rtl="0">
                        <a:spcBef>
                          <a:spcPts val="0"/>
                        </a:spcBef>
                        <a:spcAft>
                          <a:spcPts val="0"/>
                        </a:spcAft>
                        <a:buClr>
                          <a:schemeClr val="dk1"/>
                        </a:buClr>
                        <a:buSzPts val="2000"/>
                        <a:buFont typeface="Cambria"/>
                        <a:buNone/>
                      </a:pPr>
                      <a:r>
                        <a:rPr lang="en-US" sz="2000" u="none" strike="noStrike" cap="none">
                          <a:latin typeface="Cambria"/>
                          <a:ea typeface="Cambria"/>
                          <a:cs typeface="Cambria"/>
                          <a:sym typeface="Cambria"/>
                        </a:rPr>
                        <a:t>Saiprasad Toshatwad</a:t>
                      </a:r>
                      <a:endParaRPr sz="2000" u="none" strike="noStrike" cap="none">
                        <a:latin typeface="Cambria"/>
                        <a:ea typeface="Cambria"/>
                        <a:cs typeface="Cambria"/>
                        <a:sym typeface="Cambria"/>
                      </a:endParaRPr>
                    </a:p>
                    <a:p>
                      <a:pPr marL="0" marR="0" lvl="0" indent="0" algn="l" rtl="0">
                        <a:spcBef>
                          <a:spcPts val="0"/>
                        </a:spcBef>
                        <a:spcAft>
                          <a:spcPts val="0"/>
                        </a:spcAft>
                        <a:buClr>
                          <a:schemeClr val="dk1"/>
                        </a:buClr>
                        <a:buSzPts val="2000"/>
                        <a:buFont typeface="Calibri"/>
                        <a:buNone/>
                      </a:pPr>
                      <a:endParaRPr sz="2000" u="none" strike="noStrike" cap="none">
                        <a:latin typeface="Cambria"/>
                        <a:ea typeface="Cambria"/>
                        <a:cs typeface="Cambria"/>
                        <a:sym typeface="Cambria"/>
                      </a:endParaRPr>
                    </a:p>
                  </a:txBody>
                  <a:tcPr marL="91450" marR="91450" marT="45725" marB="45725"/>
                </a:tc>
                <a:tc>
                  <a:txBody>
                    <a:bodyPr/>
                    <a:lstStyle/>
                    <a:p>
                      <a:pPr marL="0" marR="0" lvl="0" indent="0" algn="l" rtl="0">
                        <a:spcBef>
                          <a:spcPts val="0"/>
                        </a:spcBef>
                        <a:spcAft>
                          <a:spcPts val="0"/>
                        </a:spcAft>
                        <a:buClr>
                          <a:schemeClr val="dk1"/>
                        </a:buClr>
                        <a:buSzPts val="2000"/>
                        <a:buFont typeface="Cambria"/>
                        <a:buNone/>
                      </a:pPr>
                      <a:r>
                        <a:rPr lang="en-US" sz="2000" u="none" strike="noStrike" cap="none">
                          <a:latin typeface="Cambria"/>
                          <a:ea typeface="Cambria"/>
                          <a:cs typeface="Cambria"/>
                          <a:sym typeface="Cambria"/>
                        </a:rPr>
                        <a:t>272060</a:t>
                      </a:r>
                      <a:endParaRPr sz="2000" u="none" strike="noStrike" cap="none">
                        <a:latin typeface="Cambria"/>
                        <a:ea typeface="Cambria"/>
                        <a:cs typeface="Cambria"/>
                        <a:sym typeface="Cambria"/>
                      </a:endParaRPr>
                    </a:p>
                    <a:p>
                      <a:pPr marL="0" marR="0" lvl="0" indent="0" algn="l" rtl="0">
                        <a:spcBef>
                          <a:spcPts val="0"/>
                        </a:spcBef>
                        <a:spcAft>
                          <a:spcPts val="0"/>
                        </a:spcAft>
                        <a:buClr>
                          <a:schemeClr val="dk1"/>
                        </a:buClr>
                        <a:buSzPts val="2000"/>
                        <a:buFont typeface="Calibri"/>
                        <a:buNone/>
                      </a:pPr>
                      <a:endParaRPr sz="2000" u="none" strike="noStrike" cap="none">
                        <a:latin typeface="Cambria"/>
                        <a:ea typeface="Cambria"/>
                        <a:cs typeface="Cambria"/>
                        <a:sym typeface="Cambria"/>
                      </a:endParaRPr>
                    </a:p>
                  </a:txBody>
                  <a:tcPr marL="91450" marR="91450" marT="45725" marB="45725"/>
                </a:tc>
                <a:tc>
                  <a:txBody>
                    <a:bodyPr/>
                    <a:lstStyle/>
                    <a:p>
                      <a:pPr marL="0" marR="0" lvl="0" indent="0" algn="l" rtl="0">
                        <a:spcBef>
                          <a:spcPts val="0"/>
                        </a:spcBef>
                        <a:spcAft>
                          <a:spcPts val="0"/>
                        </a:spcAft>
                        <a:buClr>
                          <a:schemeClr val="dk1"/>
                        </a:buClr>
                        <a:buSzPts val="2000"/>
                        <a:buFont typeface="Cambria"/>
                        <a:buNone/>
                      </a:pPr>
                      <a:r>
                        <a:rPr lang="en-US" sz="2000" u="none" strike="noStrike" cap="none">
                          <a:latin typeface="Cambria"/>
                          <a:ea typeface="Cambria"/>
                          <a:cs typeface="Cambria"/>
                          <a:sym typeface="Cambria"/>
                        </a:rPr>
                        <a:t>22010203</a:t>
                      </a:r>
                      <a:endParaRPr sz="2000" u="none" strike="noStrike" cap="none">
                        <a:latin typeface="Cambria"/>
                        <a:ea typeface="Cambria"/>
                        <a:cs typeface="Cambria"/>
                        <a:sym typeface="Cambria"/>
                      </a:endParaRPr>
                    </a:p>
                  </a:txBody>
                  <a:tcPr marL="91450" marR="91450" marT="45725" marB="45725"/>
                </a:tc>
                <a:extLst>
                  <a:ext uri="{0D108BD9-81ED-4DB2-BD59-A6C34878D82A}">
                    <a16:rowId xmlns:a16="http://schemas.microsoft.com/office/drawing/2014/main" val="10003"/>
                  </a:ext>
                </a:extLst>
              </a:tr>
              <a:tr h="640075">
                <a:tc>
                  <a:txBody>
                    <a:bodyPr/>
                    <a:lstStyle/>
                    <a:p>
                      <a:pPr marL="0" marR="0" lvl="0" indent="0" algn="l" rtl="0">
                        <a:spcBef>
                          <a:spcPts val="0"/>
                        </a:spcBef>
                        <a:spcAft>
                          <a:spcPts val="0"/>
                        </a:spcAft>
                        <a:buClr>
                          <a:schemeClr val="dk1"/>
                        </a:buClr>
                        <a:buSzPts val="2000"/>
                        <a:buFont typeface="Cambria"/>
                        <a:buNone/>
                      </a:pPr>
                      <a:r>
                        <a:rPr lang="en-US" sz="2000" u="none" strike="noStrike" cap="none">
                          <a:latin typeface="Cambria"/>
                          <a:ea typeface="Cambria"/>
                          <a:cs typeface="Cambria"/>
                          <a:sym typeface="Cambria"/>
                        </a:rPr>
                        <a:t>4</a:t>
                      </a:r>
                      <a:endParaRPr sz="2000" u="none" strike="noStrike" cap="none">
                        <a:latin typeface="Cambria"/>
                        <a:ea typeface="Cambria"/>
                        <a:cs typeface="Cambria"/>
                        <a:sym typeface="Cambria"/>
                      </a:endParaRPr>
                    </a:p>
                  </a:txBody>
                  <a:tcPr marL="91450" marR="91450" marT="45725" marB="45725"/>
                </a:tc>
                <a:tc>
                  <a:txBody>
                    <a:bodyPr/>
                    <a:lstStyle/>
                    <a:p>
                      <a:pPr marL="0" marR="0" lvl="0" indent="0" algn="l" rtl="0">
                        <a:spcBef>
                          <a:spcPts val="0"/>
                        </a:spcBef>
                        <a:spcAft>
                          <a:spcPts val="0"/>
                        </a:spcAft>
                        <a:buClr>
                          <a:schemeClr val="dk1"/>
                        </a:buClr>
                        <a:buSzPts val="2000"/>
                        <a:buFont typeface="Cambria"/>
                        <a:buNone/>
                      </a:pPr>
                      <a:r>
                        <a:rPr lang="en-US" sz="2000" u="none" strike="noStrike" cap="none">
                          <a:latin typeface="Cambria"/>
                          <a:ea typeface="Cambria"/>
                          <a:cs typeface="Cambria"/>
                          <a:sym typeface="Cambria"/>
                        </a:rPr>
                        <a:t>Prajwal Waykos</a:t>
                      </a:r>
                      <a:endParaRPr sz="2000" u="none" strike="noStrike" cap="none">
                        <a:latin typeface="Cambria"/>
                        <a:ea typeface="Cambria"/>
                        <a:cs typeface="Cambria"/>
                        <a:sym typeface="Cambria"/>
                      </a:endParaRPr>
                    </a:p>
                    <a:p>
                      <a:pPr marL="0" marR="0" lvl="0" indent="0" algn="l" rtl="0">
                        <a:spcBef>
                          <a:spcPts val="0"/>
                        </a:spcBef>
                        <a:spcAft>
                          <a:spcPts val="0"/>
                        </a:spcAft>
                        <a:buClr>
                          <a:schemeClr val="dk1"/>
                        </a:buClr>
                        <a:buSzPts val="2000"/>
                        <a:buFont typeface="Calibri"/>
                        <a:buNone/>
                      </a:pPr>
                      <a:endParaRPr sz="2000" u="none" strike="noStrike" cap="none">
                        <a:latin typeface="Cambria"/>
                        <a:ea typeface="Cambria"/>
                        <a:cs typeface="Cambria"/>
                        <a:sym typeface="Cambria"/>
                      </a:endParaRPr>
                    </a:p>
                  </a:txBody>
                  <a:tcPr marL="91450" marR="91450" marT="45725" marB="45725"/>
                </a:tc>
                <a:tc>
                  <a:txBody>
                    <a:bodyPr/>
                    <a:lstStyle/>
                    <a:p>
                      <a:pPr marL="0" marR="0" lvl="0" indent="0" algn="l" rtl="0">
                        <a:spcBef>
                          <a:spcPts val="0"/>
                        </a:spcBef>
                        <a:spcAft>
                          <a:spcPts val="0"/>
                        </a:spcAft>
                        <a:buClr>
                          <a:schemeClr val="dk1"/>
                        </a:buClr>
                        <a:buSzPts val="2000"/>
                        <a:buFont typeface="Cambria"/>
                        <a:buNone/>
                      </a:pPr>
                      <a:r>
                        <a:rPr lang="en-US" sz="2000" u="none" strike="noStrike" cap="none">
                          <a:latin typeface="Cambria"/>
                          <a:ea typeface="Cambria"/>
                          <a:cs typeface="Cambria"/>
                          <a:sym typeface="Cambria"/>
                        </a:rPr>
                        <a:t>272063</a:t>
                      </a:r>
                      <a:endParaRPr sz="2000" u="none" strike="noStrike" cap="none">
                        <a:latin typeface="Cambria"/>
                        <a:ea typeface="Cambria"/>
                        <a:cs typeface="Cambria"/>
                        <a:sym typeface="Cambria"/>
                      </a:endParaRPr>
                    </a:p>
                    <a:p>
                      <a:pPr marL="0" marR="0" lvl="0" indent="0" algn="l" rtl="0">
                        <a:spcBef>
                          <a:spcPts val="0"/>
                        </a:spcBef>
                        <a:spcAft>
                          <a:spcPts val="0"/>
                        </a:spcAft>
                        <a:buClr>
                          <a:schemeClr val="dk1"/>
                        </a:buClr>
                        <a:buSzPts val="2000"/>
                        <a:buFont typeface="Calibri"/>
                        <a:buNone/>
                      </a:pPr>
                      <a:endParaRPr sz="2000" u="none" strike="noStrike" cap="none">
                        <a:latin typeface="Cambria"/>
                        <a:ea typeface="Cambria"/>
                        <a:cs typeface="Cambria"/>
                        <a:sym typeface="Cambria"/>
                      </a:endParaRPr>
                    </a:p>
                  </a:txBody>
                  <a:tcPr marL="91450" marR="91450" marT="45725" marB="45725"/>
                </a:tc>
                <a:tc>
                  <a:txBody>
                    <a:bodyPr/>
                    <a:lstStyle/>
                    <a:p>
                      <a:pPr marL="0" marR="0" lvl="0" indent="0" algn="l" rtl="0">
                        <a:spcBef>
                          <a:spcPts val="0"/>
                        </a:spcBef>
                        <a:spcAft>
                          <a:spcPts val="0"/>
                        </a:spcAft>
                        <a:buClr>
                          <a:schemeClr val="dk1"/>
                        </a:buClr>
                        <a:buSzPts val="2000"/>
                        <a:buFont typeface="Cambria"/>
                        <a:buNone/>
                      </a:pPr>
                      <a:r>
                        <a:rPr lang="en-US" sz="2000" u="none" strike="noStrike" cap="none">
                          <a:latin typeface="Cambria"/>
                          <a:ea typeface="Cambria"/>
                          <a:cs typeface="Cambria"/>
                          <a:sym typeface="Cambria"/>
                        </a:rPr>
                        <a:t>22010591 </a:t>
                      </a:r>
                      <a:endParaRPr sz="2000" u="none" strike="noStrike" cap="none">
                        <a:latin typeface="Cambria"/>
                        <a:ea typeface="Cambria"/>
                        <a:cs typeface="Cambria"/>
                        <a:sym typeface="Cambria"/>
                      </a:endParaRPr>
                    </a:p>
                    <a:p>
                      <a:pPr marL="0" marR="0" lvl="0" indent="0" algn="l" rtl="0">
                        <a:spcBef>
                          <a:spcPts val="0"/>
                        </a:spcBef>
                        <a:spcAft>
                          <a:spcPts val="0"/>
                        </a:spcAft>
                        <a:buClr>
                          <a:schemeClr val="dk1"/>
                        </a:buClr>
                        <a:buSzPts val="2000"/>
                        <a:buFont typeface="Calibri"/>
                        <a:buNone/>
                      </a:pPr>
                      <a:endParaRPr sz="2000" u="none" strike="noStrike" cap="none">
                        <a:latin typeface="Cambria"/>
                        <a:ea typeface="Cambria"/>
                        <a:cs typeface="Cambria"/>
                        <a:sym typeface="Cambria"/>
                      </a:endParaRPr>
                    </a:p>
                  </a:txBody>
                  <a:tcPr marL="91450" marR="91450" marT="45725" marB="45725"/>
                </a:tc>
                <a:extLst>
                  <a:ext uri="{0D108BD9-81ED-4DB2-BD59-A6C34878D82A}">
                    <a16:rowId xmlns:a16="http://schemas.microsoft.com/office/drawing/2014/main" val="10004"/>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3"/>
        <p:cNvGrpSpPr/>
        <p:nvPr/>
      </p:nvGrpSpPr>
      <p:grpSpPr>
        <a:xfrm>
          <a:off x="0" y="0"/>
          <a:ext cx="0" cy="0"/>
          <a:chOff x="0" y="0"/>
          <a:chExt cx="0" cy="0"/>
        </a:xfrm>
      </p:grpSpPr>
      <p:sp>
        <p:nvSpPr>
          <p:cNvPr id="114" name="Google Shape;114;p3"/>
          <p:cNvSpPr/>
          <p:nvPr/>
        </p:nvSpPr>
        <p:spPr>
          <a:xfrm>
            <a:off x="1223645" y="784225"/>
            <a:ext cx="9342120" cy="5040630"/>
          </a:xfrm>
          <a:prstGeom prst="round2SameRect">
            <a:avLst>
              <a:gd name="adj1" fmla="val 0"/>
              <a:gd name="adj2" fmla="val 0"/>
            </a:avLst>
          </a:prstGeom>
          <a:gradFill>
            <a:gsLst>
              <a:gs pos="0">
                <a:srgbClr val="152839"/>
              </a:gs>
              <a:gs pos="100000">
                <a:srgbClr val="152839">
                  <a:alpha val="91764"/>
                </a:srgbClr>
              </a:gs>
            </a:gsLst>
            <a:lin ang="135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5" name="Google Shape;115;p3"/>
          <p:cNvSpPr/>
          <p:nvPr/>
        </p:nvSpPr>
        <p:spPr>
          <a:xfrm>
            <a:off x="1637925" y="1134750"/>
            <a:ext cx="6443100" cy="581700"/>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Clr>
                <a:schemeClr val="lt1"/>
              </a:buClr>
              <a:buSzPts val="2800"/>
              <a:buFont typeface="Quattrocento Sans"/>
              <a:buNone/>
            </a:pPr>
            <a:r>
              <a:rPr lang="en-US" sz="2800" b="1">
                <a:solidFill>
                  <a:schemeClr val="lt1"/>
                </a:solidFill>
                <a:latin typeface="Quattrocento Sans"/>
                <a:ea typeface="Quattrocento Sans"/>
                <a:cs typeface="Quattrocento Sans"/>
                <a:sym typeface="Quattrocento Sans"/>
              </a:rPr>
              <a:t>BRIEF</a:t>
            </a:r>
            <a:endParaRPr sz="2800" b="1">
              <a:solidFill>
                <a:schemeClr val="lt1"/>
              </a:solidFill>
              <a:latin typeface="Quattrocento Sans"/>
              <a:ea typeface="Quattrocento Sans"/>
              <a:cs typeface="Quattrocento Sans"/>
              <a:sym typeface="Quattrocento Sans"/>
            </a:endParaRPr>
          </a:p>
        </p:txBody>
      </p:sp>
      <p:sp>
        <p:nvSpPr>
          <p:cNvPr id="116" name="Google Shape;116;p3"/>
          <p:cNvSpPr txBox="1"/>
          <p:nvPr/>
        </p:nvSpPr>
        <p:spPr>
          <a:xfrm>
            <a:off x="1637925" y="1870225"/>
            <a:ext cx="8748900" cy="28998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en-US" sz="2800" dirty="0">
                <a:solidFill>
                  <a:schemeClr val="lt1"/>
                </a:solidFill>
                <a:latin typeface="Cambria"/>
                <a:ea typeface="Cambria"/>
                <a:cs typeface="Cambria"/>
                <a:sym typeface="Cambria"/>
              </a:rPr>
              <a:t>We have been given a task by the owner of </a:t>
            </a:r>
            <a:r>
              <a:rPr lang="en-US" sz="2800" dirty="0" err="1">
                <a:solidFill>
                  <a:schemeClr val="lt1"/>
                </a:solidFill>
                <a:latin typeface="Cambria"/>
                <a:ea typeface="Cambria"/>
                <a:cs typeface="Cambria"/>
                <a:sym typeface="Cambria"/>
              </a:rPr>
              <a:t>Dmart</a:t>
            </a:r>
            <a:r>
              <a:rPr lang="en-US" sz="2800" dirty="0">
                <a:solidFill>
                  <a:schemeClr val="lt1"/>
                </a:solidFill>
                <a:latin typeface="Cambria"/>
                <a:ea typeface="Cambria"/>
                <a:cs typeface="Cambria"/>
                <a:sym typeface="Cambria"/>
              </a:rPr>
              <a:t> </a:t>
            </a:r>
            <a:endParaRPr sz="2800" dirty="0">
              <a:solidFill>
                <a:schemeClr val="lt1"/>
              </a:solidFill>
              <a:latin typeface="Cambria"/>
              <a:ea typeface="Cambria"/>
              <a:cs typeface="Cambria"/>
              <a:sym typeface="Cambria"/>
            </a:endParaRPr>
          </a:p>
          <a:p>
            <a:pPr marL="0" lvl="0" indent="0" algn="l" rtl="0">
              <a:lnSpc>
                <a:spcPct val="90000"/>
              </a:lnSpc>
              <a:spcBef>
                <a:spcPts val="0"/>
              </a:spcBef>
              <a:spcAft>
                <a:spcPts val="0"/>
              </a:spcAft>
              <a:buNone/>
            </a:pPr>
            <a:r>
              <a:rPr lang="en-US" sz="2800" dirty="0">
                <a:solidFill>
                  <a:schemeClr val="lt1"/>
                </a:solidFill>
                <a:latin typeface="Cambria"/>
                <a:ea typeface="Cambria"/>
                <a:cs typeface="Cambria"/>
                <a:sym typeface="Cambria"/>
              </a:rPr>
              <a:t>regarding the business and financial management of the mall.</a:t>
            </a:r>
            <a:endParaRPr sz="2800" dirty="0">
              <a:solidFill>
                <a:schemeClr val="lt1"/>
              </a:solidFill>
              <a:latin typeface="Cambria"/>
              <a:ea typeface="Cambria"/>
              <a:cs typeface="Cambria"/>
              <a:sym typeface="Cambria"/>
            </a:endParaRPr>
          </a:p>
          <a:p>
            <a:pPr marL="0" lvl="0" indent="0" algn="l" rtl="0">
              <a:lnSpc>
                <a:spcPct val="90000"/>
              </a:lnSpc>
              <a:spcBef>
                <a:spcPts val="0"/>
              </a:spcBef>
              <a:spcAft>
                <a:spcPts val="0"/>
              </a:spcAft>
              <a:buNone/>
            </a:pPr>
            <a:r>
              <a:rPr lang="en-US" sz="2800" dirty="0">
                <a:solidFill>
                  <a:schemeClr val="lt1"/>
                </a:solidFill>
                <a:latin typeface="Cambria"/>
                <a:ea typeface="Cambria"/>
                <a:cs typeface="Cambria"/>
                <a:sym typeface="Cambria"/>
              </a:rPr>
              <a:t>As data </a:t>
            </a:r>
            <a:r>
              <a:rPr lang="en-US" sz="2800" dirty="0" err="1">
                <a:solidFill>
                  <a:schemeClr val="lt1"/>
                </a:solidFill>
                <a:latin typeface="Cambria"/>
                <a:ea typeface="Cambria"/>
                <a:cs typeface="Cambria"/>
                <a:sym typeface="Cambria"/>
              </a:rPr>
              <a:t>scientists,we</a:t>
            </a:r>
            <a:r>
              <a:rPr lang="en-US" sz="2800" dirty="0">
                <a:solidFill>
                  <a:schemeClr val="lt1"/>
                </a:solidFill>
                <a:latin typeface="Cambria"/>
                <a:ea typeface="Cambria"/>
                <a:cs typeface="Cambria"/>
                <a:sym typeface="Cambria"/>
              </a:rPr>
              <a:t> have to help him to calculate the </a:t>
            </a:r>
            <a:endParaRPr sz="2800" dirty="0">
              <a:solidFill>
                <a:schemeClr val="lt1"/>
              </a:solidFill>
              <a:latin typeface="Cambria"/>
              <a:ea typeface="Cambria"/>
              <a:cs typeface="Cambria"/>
              <a:sym typeface="Cambria"/>
            </a:endParaRPr>
          </a:p>
          <a:p>
            <a:pPr marL="0" lvl="0" indent="0" algn="l" rtl="0">
              <a:lnSpc>
                <a:spcPct val="90000"/>
              </a:lnSpc>
              <a:spcBef>
                <a:spcPts val="0"/>
              </a:spcBef>
              <a:spcAft>
                <a:spcPts val="0"/>
              </a:spcAft>
              <a:buNone/>
            </a:pPr>
            <a:r>
              <a:rPr lang="en-US" sz="2800" dirty="0">
                <a:solidFill>
                  <a:schemeClr val="lt1"/>
                </a:solidFill>
                <a:latin typeface="Cambria"/>
                <a:ea typeface="Cambria"/>
                <a:cs typeface="Cambria"/>
                <a:sym typeface="Cambria"/>
              </a:rPr>
              <a:t>total number of counters in each D/mart mall in main cities of each region of India which will help him to save a lot of extra expenses and revenue.   </a:t>
            </a:r>
            <a:endParaRPr dirty="0">
              <a:latin typeface="Cambria"/>
              <a:ea typeface="Cambria"/>
              <a:cs typeface="Cambria"/>
              <a:sym typeface="Cambri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6">
                                            <p:txEl>
                                              <p:pRg st="0" end="0"/>
                                            </p:txEl>
                                          </p:spTgt>
                                        </p:tgtEl>
                                        <p:attrNameLst>
                                          <p:attrName>style.visibility</p:attrName>
                                        </p:attrNameLst>
                                      </p:cBhvr>
                                      <p:to>
                                        <p:strVal val="visible"/>
                                      </p:to>
                                    </p:set>
                                    <p:animEffect transition="in" filter="fade">
                                      <p:cBhvr>
                                        <p:cTn id="7" dur="1000"/>
                                        <p:tgtEl>
                                          <p:spTgt spid="116">
                                            <p:txEl>
                                              <p:pRg st="0" end="0"/>
                                            </p:txEl>
                                          </p:spTgt>
                                        </p:tgtEl>
                                      </p:cBhvr>
                                    </p:animEffect>
                                    <p:anim calcmode="lin" valueType="num">
                                      <p:cBhvr>
                                        <p:cTn id="8" dur="1000" fill="hold"/>
                                        <p:tgtEl>
                                          <p:spTgt spid="11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1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16">
                                            <p:txEl>
                                              <p:pRg st="1" end="1"/>
                                            </p:txEl>
                                          </p:spTgt>
                                        </p:tgtEl>
                                        <p:attrNameLst>
                                          <p:attrName>style.visibility</p:attrName>
                                        </p:attrNameLst>
                                      </p:cBhvr>
                                      <p:to>
                                        <p:strVal val="visible"/>
                                      </p:to>
                                    </p:set>
                                    <p:animEffect transition="in" filter="fade">
                                      <p:cBhvr>
                                        <p:cTn id="12" dur="1000"/>
                                        <p:tgtEl>
                                          <p:spTgt spid="116">
                                            <p:txEl>
                                              <p:pRg st="1" end="1"/>
                                            </p:txEl>
                                          </p:spTgt>
                                        </p:tgtEl>
                                      </p:cBhvr>
                                    </p:animEffect>
                                    <p:anim calcmode="lin" valueType="num">
                                      <p:cBhvr>
                                        <p:cTn id="13" dur="1000" fill="hold"/>
                                        <p:tgtEl>
                                          <p:spTgt spid="116">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11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116">
                                            <p:txEl>
                                              <p:pRg st="2" end="2"/>
                                            </p:txEl>
                                          </p:spTgt>
                                        </p:tgtEl>
                                        <p:attrNameLst>
                                          <p:attrName>style.visibility</p:attrName>
                                        </p:attrNameLst>
                                      </p:cBhvr>
                                      <p:to>
                                        <p:strVal val="visible"/>
                                      </p:to>
                                    </p:set>
                                    <p:animEffect transition="in" filter="fade">
                                      <p:cBhvr>
                                        <p:cTn id="19" dur="1000"/>
                                        <p:tgtEl>
                                          <p:spTgt spid="116">
                                            <p:txEl>
                                              <p:pRg st="2" end="2"/>
                                            </p:txEl>
                                          </p:spTgt>
                                        </p:tgtEl>
                                      </p:cBhvr>
                                    </p:animEffect>
                                    <p:anim calcmode="lin" valueType="num">
                                      <p:cBhvr>
                                        <p:cTn id="20" dur="1000" fill="hold"/>
                                        <p:tgtEl>
                                          <p:spTgt spid="116">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116">
                                            <p:txEl>
                                              <p:pRg st="2" end="2"/>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116">
                                            <p:txEl>
                                              <p:pRg st="3" end="3"/>
                                            </p:txEl>
                                          </p:spTgt>
                                        </p:tgtEl>
                                        <p:attrNameLst>
                                          <p:attrName>style.visibility</p:attrName>
                                        </p:attrNameLst>
                                      </p:cBhvr>
                                      <p:to>
                                        <p:strVal val="visible"/>
                                      </p:to>
                                    </p:set>
                                    <p:animEffect transition="in" filter="fade">
                                      <p:cBhvr>
                                        <p:cTn id="24" dur="1000"/>
                                        <p:tgtEl>
                                          <p:spTgt spid="116">
                                            <p:txEl>
                                              <p:pRg st="3" end="3"/>
                                            </p:txEl>
                                          </p:spTgt>
                                        </p:tgtEl>
                                      </p:cBhvr>
                                    </p:animEffect>
                                    <p:anim calcmode="lin" valueType="num">
                                      <p:cBhvr>
                                        <p:cTn id="25" dur="1000" fill="hold"/>
                                        <p:tgtEl>
                                          <p:spTgt spid="116">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116">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2" name="Animaker - Opera 2021-12-06 21-39-04">
            <a:hlinkClick r:id="" action="ppaction://media"/>
            <a:extLst>
              <a:ext uri="{FF2B5EF4-FFF2-40B4-BE49-F238E27FC236}">
                <a16:creationId xmlns:a16="http://schemas.microsoft.com/office/drawing/2014/main" id="{9ED224C0-25CE-4FBC-B56A-35BE3D2E056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577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6"/>
        <p:cNvGrpSpPr/>
        <p:nvPr/>
      </p:nvGrpSpPr>
      <p:grpSpPr>
        <a:xfrm>
          <a:off x="0" y="0"/>
          <a:ext cx="0" cy="0"/>
          <a:chOff x="0" y="0"/>
          <a:chExt cx="0" cy="0"/>
        </a:xfrm>
      </p:grpSpPr>
      <p:sp>
        <p:nvSpPr>
          <p:cNvPr id="127" name="Google Shape;127;p5"/>
          <p:cNvSpPr/>
          <p:nvPr/>
        </p:nvSpPr>
        <p:spPr>
          <a:xfrm>
            <a:off x="1223645" y="784225"/>
            <a:ext cx="9342120" cy="5040630"/>
          </a:xfrm>
          <a:prstGeom prst="round2SameRect">
            <a:avLst>
              <a:gd name="adj1" fmla="val 0"/>
              <a:gd name="adj2" fmla="val 0"/>
            </a:avLst>
          </a:prstGeom>
          <a:gradFill>
            <a:gsLst>
              <a:gs pos="0">
                <a:srgbClr val="152839"/>
              </a:gs>
              <a:gs pos="100000">
                <a:srgbClr val="152839">
                  <a:alpha val="91764"/>
                </a:srgbClr>
              </a:gs>
            </a:gsLst>
            <a:lin ang="135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8" name="Google Shape;128;p5"/>
          <p:cNvSpPr txBox="1">
            <a:spLocks noGrp="1"/>
          </p:cNvSpPr>
          <p:nvPr>
            <p:ph type="title"/>
          </p:nvPr>
        </p:nvSpPr>
        <p:spPr>
          <a:xfrm>
            <a:off x="1871980" y="1148080"/>
            <a:ext cx="6302375" cy="58166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lt1"/>
              </a:buClr>
              <a:buSzPct val="100000"/>
              <a:buFont typeface="Calibri"/>
              <a:buNone/>
            </a:pPr>
            <a:r>
              <a:rPr lang="en-US">
                <a:solidFill>
                  <a:schemeClr val="lt1"/>
                </a:solidFill>
              </a:rPr>
              <a:t>TASK</a:t>
            </a:r>
            <a:endParaRPr>
              <a:solidFill>
                <a:schemeClr val="lt1"/>
              </a:solidFill>
            </a:endParaRPr>
          </a:p>
        </p:txBody>
      </p:sp>
      <p:sp>
        <p:nvSpPr>
          <p:cNvPr id="129" name="Google Shape;129;p5"/>
          <p:cNvSpPr txBox="1"/>
          <p:nvPr/>
        </p:nvSpPr>
        <p:spPr>
          <a:xfrm>
            <a:off x="1421108" y="1937740"/>
            <a:ext cx="8748900" cy="2733600"/>
          </a:xfrm>
          <a:prstGeom prst="rect">
            <a:avLst/>
          </a:prstGeom>
          <a:noFill/>
          <a:ln>
            <a:noFill/>
          </a:ln>
        </p:spPr>
        <p:txBody>
          <a:bodyPr spcFirstLastPara="1" wrap="square" lIns="91425" tIns="91425" rIns="91425" bIns="91425" anchor="t" anchorCtr="0">
            <a:spAutoFit/>
          </a:bodyPr>
          <a:lstStyle/>
          <a:p>
            <a:pPr marL="457200" lvl="0" indent="-374650" algn="l" rtl="0">
              <a:lnSpc>
                <a:spcPct val="90000"/>
              </a:lnSpc>
              <a:spcBef>
                <a:spcPts val="0"/>
              </a:spcBef>
              <a:spcAft>
                <a:spcPts val="0"/>
              </a:spcAft>
              <a:buClr>
                <a:schemeClr val="lt1"/>
              </a:buClr>
              <a:buSzPts val="2300"/>
              <a:buFont typeface="Cambria"/>
              <a:buChar char="●"/>
            </a:pPr>
            <a:r>
              <a:rPr lang="en-US" sz="2300" dirty="0">
                <a:solidFill>
                  <a:schemeClr val="lt1"/>
                </a:solidFill>
                <a:latin typeface="Cambria"/>
                <a:ea typeface="Cambria"/>
                <a:cs typeface="Cambria"/>
                <a:sym typeface="Cambria"/>
              </a:rPr>
              <a:t>To collect information and details about each mall in </a:t>
            </a:r>
            <a:endParaRPr sz="2300" dirty="0">
              <a:solidFill>
                <a:schemeClr val="lt1"/>
              </a:solidFill>
              <a:latin typeface="Cambria"/>
              <a:ea typeface="Cambria"/>
              <a:cs typeface="Cambria"/>
              <a:sym typeface="Cambria"/>
            </a:endParaRPr>
          </a:p>
          <a:p>
            <a:pPr marL="457200" lvl="0" indent="0" algn="l" rtl="0">
              <a:lnSpc>
                <a:spcPct val="90000"/>
              </a:lnSpc>
              <a:spcBef>
                <a:spcPts val="0"/>
              </a:spcBef>
              <a:spcAft>
                <a:spcPts val="0"/>
              </a:spcAft>
              <a:buNone/>
            </a:pPr>
            <a:r>
              <a:rPr lang="en-US" sz="2300" dirty="0">
                <a:solidFill>
                  <a:schemeClr val="lt1"/>
                </a:solidFill>
                <a:latin typeface="Cambria"/>
                <a:ea typeface="Cambria"/>
                <a:cs typeface="Cambria"/>
                <a:sym typeface="Cambria"/>
              </a:rPr>
              <a:t>the main cities of India for further analysis. </a:t>
            </a:r>
            <a:endParaRPr sz="2300" dirty="0">
              <a:solidFill>
                <a:schemeClr val="lt1"/>
              </a:solidFill>
              <a:latin typeface="Cambria"/>
              <a:ea typeface="Cambria"/>
              <a:cs typeface="Cambria"/>
              <a:sym typeface="Cambria"/>
            </a:endParaRPr>
          </a:p>
          <a:p>
            <a:pPr marL="457200" lvl="0" indent="-374650" algn="l" rtl="0">
              <a:lnSpc>
                <a:spcPct val="90000"/>
              </a:lnSpc>
              <a:spcBef>
                <a:spcPts val="0"/>
              </a:spcBef>
              <a:spcAft>
                <a:spcPts val="0"/>
              </a:spcAft>
              <a:buClr>
                <a:schemeClr val="lt1"/>
              </a:buClr>
              <a:buSzPts val="2300"/>
              <a:buFont typeface="Cambria"/>
              <a:buChar char="●"/>
            </a:pPr>
            <a:r>
              <a:rPr lang="en-US" sz="2300" dirty="0">
                <a:solidFill>
                  <a:schemeClr val="lt1"/>
                </a:solidFill>
                <a:latin typeface="Cambria"/>
                <a:ea typeface="Cambria"/>
                <a:cs typeface="Cambria"/>
                <a:sym typeface="Cambria"/>
              </a:rPr>
              <a:t>To </a:t>
            </a:r>
            <a:r>
              <a:rPr lang="en-US" sz="2300" dirty="0" err="1">
                <a:solidFill>
                  <a:schemeClr val="lt1"/>
                </a:solidFill>
                <a:latin typeface="Cambria"/>
                <a:ea typeface="Cambria"/>
                <a:cs typeface="Cambria"/>
                <a:sym typeface="Cambria"/>
              </a:rPr>
              <a:t>analyse</a:t>
            </a:r>
            <a:r>
              <a:rPr lang="en-US" sz="2300" dirty="0">
                <a:solidFill>
                  <a:schemeClr val="lt1"/>
                </a:solidFill>
                <a:latin typeface="Cambria"/>
                <a:ea typeface="Cambria"/>
                <a:cs typeface="Cambria"/>
                <a:sym typeface="Cambria"/>
              </a:rPr>
              <a:t> the details and various features of the data and </a:t>
            </a:r>
            <a:endParaRPr sz="2300" dirty="0">
              <a:solidFill>
                <a:schemeClr val="lt1"/>
              </a:solidFill>
              <a:latin typeface="Cambria"/>
              <a:ea typeface="Cambria"/>
              <a:cs typeface="Cambria"/>
              <a:sym typeface="Cambria"/>
            </a:endParaRPr>
          </a:p>
          <a:p>
            <a:pPr marL="0" lvl="0" indent="0" algn="l" rtl="0">
              <a:lnSpc>
                <a:spcPct val="90000"/>
              </a:lnSpc>
              <a:spcBef>
                <a:spcPts val="0"/>
              </a:spcBef>
              <a:spcAft>
                <a:spcPts val="0"/>
              </a:spcAft>
              <a:buNone/>
            </a:pPr>
            <a:r>
              <a:rPr lang="en-US" sz="2300" dirty="0">
                <a:solidFill>
                  <a:schemeClr val="lt1"/>
                </a:solidFill>
                <a:latin typeface="Cambria"/>
                <a:ea typeface="Cambria"/>
                <a:cs typeface="Cambria"/>
                <a:sym typeface="Cambria"/>
              </a:rPr>
              <a:t>       find out different insights based on it.</a:t>
            </a:r>
            <a:endParaRPr sz="2300" dirty="0">
              <a:solidFill>
                <a:schemeClr val="lt1"/>
              </a:solidFill>
              <a:latin typeface="Cambria"/>
              <a:ea typeface="Cambria"/>
              <a:cs typeface="Cambria"/>
              <a:sym typeface="Cambria"/>
            </a:endParaRPr>
          </a:p>
          <a:p>
            <a:pPr marL="457200" lvl="0" indent="-374650" algn="l" rtl="0">
              <a:lnSpc>
                <a:spcPct val="90000"/>
              </a:lnSpc>
              <a:spcBef>
                <a:spcPts val="0"/>
              </a:spcBef>
              <a:spcAft>
                <a:spcPts val="0"/>
              </a:spcAft>
              <a:buClr>
                <a:schemeClr val="lt1"/>
              </a:buClr>
              <a:buSzPts val="2300"/>
              <a:buFont typeface="Cambria"/>
              <a:buChar char="●"/>
            </a:pPr>
            <a:r>
              <a:rPr lang="en-US" sz="2300" dirty="0">
                <a:solidFill>
                  <a:schemeClr val="lt1"/>
                </a:solidFill>
                <a:latin typeface="Cambria"/>
                <a:ea typeface="Cambria"/>
                <a:cs typeface="Cambria"/>
                <a:sym typeface="Cambria"/>
              </a:rPr>
              <a:t>To create different types of data models to predict the total </a:t>
            </a:r>
            <a:endParaRPr sz="2300" dirty="0">
              <a:solidFill>
                <a:schemeClr val="lt1"/>
              </a:solidFill>
              <a:latin typeface="Cambria"/>
              <a:ea typeface="Cambria"/>
              <a:cs typeface="Cambria"/>
              <a:sym typeface="Cambria"/>
            </a:endParaRPr>
          </a:p>
          <a:p>
            <a:pPr marL="457200" lvl="0" indent="0" algn="l" rtl="0">
              <a:lnSpc>
                <a:spcPct val="90000"/>
              </a:lnSpc>
              <a:spcBef>
                <a:spcPts val="0"/>
              </a:spcBef>
              <a:spcAft>
                <a:spcPts val="0"/>
              </a:spcAft>
              <a:buNone/>
            </a:pPr>
            <a:r>
              <a:rPr lang="en-US" sz="2300" dirty="0">
                <a:solidFill>
                  <a:schemeClr val="lt1"/>
                </a:solidFill>
                <a:latin typeface="Cambria"/>
                <a:ea typeface="Cambria"/>
                <a:cs typeface="Cambria"/>
                <a:sym typeface="Cambria"/>
              </a:rPr>
              <a:t>number of counters required in each of the mall.</a:t>
            </a:r>
            <a:endParaRPr sz="2300" dirty="0">
              <a:solidFill>
                <a:schemeClr val="lt1"/>
              </a:solidFill>
              <a:latin typeface="Cambria"/>
              <a:ea typeface="Cambria"/>
              <a:cs typeface="Cambria"/>
              <a:sym typeface="Cambria"/>
            </a:endParaRPr>
          </a:p>
          <a:p>
            <a:pPr marL="457200" lvl="0" indent="-374650" algn="l" rtl="0">
              <a:lnSpc>
                <a:spcPct val="90000"/>
              </a:lnSpc>
              <a:spcBef>
                <a:spcPts val="0"/>
              </a:spcBef>
              <a:spcAft>
                <a:spcPts val="0"/>
              </a:spcAft>
              <a:buClr>
                <a:schemeClr val="lt1"/>
              </a:buClr>
              <a:buSzPts val="2300"/>
              <a:buFont typeface="Cambria"/>
              <a:buChar char="●"/>
            </a:pPr>
            <a:r>
              <a:rPr lang="en-US" sz="2300" dirty="0">
                <a:solidFill>
                  <a:schemeClr val="lt1"/>
                </a:solidFill>
                <a:latin typeface="Cambria"/>
                <a:ea typeface="Cambria"/>
                <a:cs typeface="Cambria"/>
                <a:sym typeface="Cambria"/>
              </a:rPr>
              <a:t>To compare and </a:t>
            </a:r>
            <a:r>
              <a:rPr lang="en-US" sz="2300" dirty="0" err="1">
                <a:solidFill>
                  <a:schemeClr val="lt1"/>
                </a:solidFill>
                <a:latin typeface="Cambria"/>
                <a:ea typeface="Cambria"/>
                <a:cs typeface="Cambria"/>
                <a:sym typeface="Cambria"/>
              </a:rPr>
              <a:t>analyse</a:t>
            </a:r>
            <a:r>
              <a:rPr lang="en-US" sz="2300" dirty="0">
                <a:solidFill>
                  <a:schemeClr val="lt1"/>
                </a:solidFill>
                <a:latin typeface="Cambria"/>
                <a:ea typeface="Cambria"/>
                <a:cs typeface="Cambria"/>
                <a:sym typeface="Cambria"/>
              </a:rPr>
              <a:t> the various models and select the </a:t>
            </a:r>
            <a:endParaRPr sz="2300" dirty="0">
              <a:solidFill>
                <a:schemeClr val="lt1"/>
              </a:solidFill>
              <a:latin typeface="Cambria"/>
              <a:ea typeface="Cambria"/>
              <a:cs typeface="Cambria"/>
              <a:sym typeface="Cambria"/>
            </a:endParaRPr>
          </a:p>
          <a:p>
            <a:pPr marL="0" lvl="0" indent="0" algn="l" rtl="0">
              <a:lnSpc>
                <a:spcPct val="90000"/>
              </a:lnSpc>
              <a:spcBef>
                <a:spcPts val="0"/>
              </a:spcBef>
              <a:spcAft>
                <a:spcPts val="0"/>
              </a:spcAft>
              <a:buNone/>
            </a:pPr>
            <a:r>
              <a:rPr lang="en-US" sz="2300" dirty="0">
                <a:solidFill>
                  <a:schemeClr val="lt1"/>
                </a:solidFill>
                <a:latin typeface="Cambria"/>
                <a:ea typeface="Cambria"/>
                <a:cs typeface="Cambria"/>
                <a:sym typeface="Cambria"/>
              </a:rPr>
              <a:t>       best model that can be used.   </a:t>
            </a:r>
            <a:endParaRPr sz="2300" dirty="0">
              <a:solidFill>
                <a:schemeClr val="lt1"/>
              </a:solidFill>
              <a:latin typeface="Cambria"/>
              <a:ea typeface="Cambria"/>
              <a:cs typeface="Cambria"/>
              <a:sym typeface="Cambri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9">
                                            <p:txEl>
                                              <p:pRg st="0" end="0"/>
                                            </p:txEl>
                                          </p:spTgt>
                                        </p:tgtEl>
                                        <p:attrNameLst>
                                          <p:attrName>style.visibility</p:attrName>
                                        </p:attrNameLst>
                                      </p:cBhvr>
                                      <p:to>
                                        <p:strVal val="visible"/>
                                      </p:to>
                                    </p:set>
                                    <p:anim calcmode="lin" valueType="num">
                                      <p:cBhvr additive="base">
                                        <p:cTn id="7" dur="500" fill="hold"/>
                                        <p:tgtEl>
                                          <p:spTgt spid="12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29">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29">
                                            <p:txEl>
                                              <p:pRg st="1" end="1"/>
                                            </p:txEl>
                                          </p:spTgt>
                                        </p:tgtEl>
                                        <p:attrNameLst>
                                          <p:attrName>style.visibility</p:attrName>
                                        </p:attrNameLst>
                                      </p:cBhvr>
                                      <p:to>
                                        <p:strVal val="visible"/>
                                      </p:to>
                                    </p:set>
                                    <p:anim calcmode="lin" valueType="num">
                                      <p:cBhvr additive="base">
                                        <p:cTn id="11" dur="500" fill="hold"/>
                                        <p:tgtEl>
                                          <p:spTgt spid="129">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129">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29">
                                            <p:txEl>
                                              <p:pRg st="2" end="2"/>
                                            </p:txEl>
                                          </p:spTgt>
                                        </p:tgtEl>
                                        <p:attrNameLst>
                                          <p:attrName>style.visibility</p:attrName>
                                        </p:attrNameLst>
                                      </p:cBhvr>
                                      <p:to>
                                        <p:strVal val="visible"/>
                                      </p:to>
                                    </p:set>
                                    <p:anim calcmode="lin" valueType="num">
                                      <p:cBhvr additive="base">
                                        <p:cTn id="17" dur="500" fill="hold"/>
                                        <p:tgtEl>
                                          <p:spTgt spid="129">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129">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29">
                                            <p:txEl>
                                              <p:pRg st="3" end="3"/>
                                            </p:txEl>
                                          </p:spTgt>
                                        </p:tgtEl>
                                        <p:attrNameLst>
                                          <p:attrName>style.visibility</p:attrName>
                                        </p:attrNameLst>
                                      </p:cBhvr>
                                      <p:to>
                                        <p:strVal val="visible"/>
                                      </p:to>
                                    </p:set>
                                    <p:anim calcmode="lin" valueType="num">
                                      <p:cBhvr additive="base">
                                        <p:cTn id="21" dur="500" fill="hold"/>
                                        <p:tgtEl>
                                          <p:spTgt spid="129">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129">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129">
                                            <p:txEl>
                                              <p:pRg st="4" end="4"/>
                                            </p:txEl>
                                          </p:spTgt>
                                        </p:tgtEl>
                                        <p:attrNameLst>
                                          <p:attrName>style.visibility</p:attrName>
                                        </p:attrNameLst>
                                      </p:cBhvr>
                                      <p:to>
                                        <p:strVal val="visible"/>
                                      </p:to>
                                    </p:set>
                                    <p:anim calcmode="lin" valueType="num">
                                      <p:cBhvr additive="base">
                                        <p:cTn id="27" dur="500" fill="hold"/>
                                        <p:tgtEl>
                                          <p:spTgt spid="129">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129">
                                            <p:txEl>
                                              <p:pRg st="4" end="4"/>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29">
                                            <p:txEl>
                                              <p:pRg st="5" end="5"/>
                                            </p:txEl>
                                          </p:spTgt>
                                        </p:tgtEl>
                                        <p:attrNameLst>
                                          <p:attrName>style.visibility</p:attrName>
                                        </p:attrNameLst>
                                      </p:cBhvr>
                                      <p:to>
                                        <p:strVal val="visible"/>
                                      </p:to>
                                    </p:set>
                                    <p:anim calcmode="lin" valueType="num">
                                      <p:cBhvr additive="base">
                                        <p:cTn id="31" dur="500" fill="hold"/>
                                        <p:tgtEl>
                                          <p:spTgt spid="129">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29">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29">
                                            <p:txEl>
                                              <p:pRg st="6" end="6"/>
                                            </p:txEl>
                                          </p:spTgt>
                                        </p:tgtEl>
                                        <p:attrNameLst>
                                          <p:attrName>style.visibility</p:attrName>
                                        </p:attrNameLst>
                                      </p:cBhvr>
                                      <p:to>
                                        <p:strVal val="visible"/>
                                      </p:to>
                                    </p:set>
                                    <p:anim calcmode="lin" valueType="num">
                                      <p:cBhvr additive="base">
                                        <p:cTn id="37" dur="500" fill="hold"/>
                                        <p:tgtEl>
                                          <p:spTgt spid="129">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29">
                                            <p:txEl>
                                              <p:pRg st="6" end="6"/>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129">
                                            <p:txEl>
                                              <p:pRg st="7" end="7"/>
                                            </p:txEl>
                                          </p:spTgt>
                                        </p:tgtEl>
                                        <p:attrNameLst>
                                          <p:attrName>style.visibility</p:attrName>
                                        </p:attrNameLst>
                                      </p:cBhvr>
                                      <p:to>
                                        <p:strVal val="visible"/>
                                      </p:to>
                                    </p:set>
                                    <p:anim calcmode="lin" valueType="num">
                                      <p:cBhvr additive="base">
                                        <p:cTn id="41" dur="500" fill="hold"/>
                                        <p:tgtEl>
                                          <p:spTgt spid="129">
                                            <p:txEl>
                                              <p:pRg st="7" end="7"/>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129">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3"/>
        <p:cNvGrpSpPr/>
        <p:nvPr/>
      </p:nvGrpSpPr>
      <p:grpSpPr>
        <a:xfrm>
          <a:off x="0" y="0"/>
          <a:ext cx="0" cy="0"/>
          <a:chOff x="0" y="0"/>
          <a:chExt cx="0" cy="0"/>
        </a:xfrm>
      </p:grpSpPr>
      <p:sp>
        <p:nvSpPr>
          <p:cNvPr id="134" name="Google Shape;134;p6"/>
          <p:cNvSpPr/>
          <p:nvPr/>
        </p:nvSpPr>
        <p:spPr>
          <a:xfrm>
            <a:off x="545975" y="412800"/>
            <a:ext cx="11199300" cy="6005700"/>
          </a:xfrm>
          <a:prstGeom prst="round2SameRect">
            <a:avLst>
              <a:gd name="adj1" fmla="val 0"/>
              <a:gd name="adj2" fmla="val 0"/>
            </a:avLst>
          </a:prstGeom>
          <a:gradFill>
            <a:gsLst>
              <a:gs pos="0">
                <a:srgbClr val="152839"/>
              </a:gs>
              <a:gs pos="100000">
                <a:srgbClr val="152839">
                  <a:alpha val="91764"/>
                </a:srgbClr>
              </a:gs>
            </a:gsLst>
            <a:lin ang="135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5" name="Google Shape;135;p6"/>
          <p:cNvSpPr/>
          <p:nvPr/>
        </p:nvSpPr>
        <p:spPr>
          <a:xfrm>
            <a:off x="878880" y="682005"/>
            <a:ext cx="6302400" cy="581700"/>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Clr>
                <a:schemeClr val="lt1"/>
              </a:buClr>
              <a:buSzPts val="2800"/>
              <a:buFont typeface="Quattrocento Sans"/>
              <a:buNone/>
            </a:pPr>
            <a:r>
              <a:rPr lang="en-US" sz="2800" b="1">
                <a:solidFill>
                  <a:schemeClr val="lt1"/>
                </a:solidFill>
                <a:latin typeface="Quattrocento Sans"/>
                <a:ea typeface="Quattrocento Sans"/>
                <a:cs typeface="Quattrocento Sans"/>
                <a:sym typeface="Quattrocento Sans"/>
              </a:rPr>
              <a:t>INTRODUCTION</a:t>
            </a:r>
            <a:endParaRPr sz="2800" b="1">
              <a:solidFill>
                <a:schemeClr val="lt1"/>
              </a:solidFill>
              <a:latin typeface="Quattrocento Sans"/>
              <a:ea typeface="Quattrocento Sans"/>
              <a:cs typeface="Quattrocento Sans"/>
              <a:sym typeface="Quattrocento Sans"/>
            </a:endParaRPr>
          </a:p>
        </p:txBody>
      </p:sp>
      <p:sp>
        <p:nvSpPr>
          <p:cNvPr id="136" name="Google Shape;136;p6"/>
          <p:cNvSpPr txBox="1"/>
          <p:nvPr/>
        </p:nvSpPr>
        <p:spPr>
          <a:xfrm>
            <a:off x="878875" y="1337575"/>
            <a:ext cx="10520100" cy="59892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en-US" sz="2300" dirty="0">
                <a:solidFill>
                  <a:schemeClr val="lt1"/>
                </a:solidFill>
                <a:latin typeface="Cambria"/>
                <a:ea typeface="Cambria"/>
                <a:cs typeface="Cambria"/>
                <a:sym typeface="Cambria"/>
              </a:rPr>
              <a:t>DMART is one of the most popular shopping malls in</a:t>
            </a:r>
            <a:r>
              <a:rPr lang="en-US" sz="2800" dirty="0">
                <a:solidFill>
                  <a:schemeClr val="lt1"/>
                </a:solidFill>
                <a:latin typeface="Cambria"/>
                <a:ea typeface="Cambria"/>
                <a:cs typeface="Cambria"/>
                <a:sym typeface="Cambria"/>
              </a:rPr>
              <a:t> </a:t>
            </a:r>
            <a:r>
              <a:rPr lang="en-US" sz="2300" dirty="0">
                <a:solidFill>
                  <a:schemeClr val="lt1"/>
                </a:solidFill>
                <a:latin typeface="Cambria"/>
                <a:ea typeface="Cambria"/>
                <a:cs typeface="Cambria"/>
                <a:sym typeface="Cambria"/>
              </a:rPr>
              <a:t>India.</a:t>
            </a:r>
            <a:endParaRPr sz="2300" dirty="0">
              <a:solidFill>
                <a:schemeClr val="lt1"/>
              </a:solidFill>
              <a:latin typeface="Cambria"/>
              <a:ea typeface="Cambria"/>
              <a:cs typeface="Cambria"/>
              <a:sym typeface="Cambria"/>
            </a:endParaRPr>
          </a:p>
          <a:p>
            <a:pPr marL="0" lvl="0" indent="0" algn="l" rtl="0">
              <a:lnSpc>
                <a:spcPct val="90000"/>
              </a:lnSpc>
              <a:spcBef>
                <a:spcPts val="0"/>
              </a:spcBef>
              <a:spcAft>
                <a:spcPts val="0"/>
              </a:spcAft>
              <a:buNone/>
            </a:pPr>
            <a:r>
              <a:rPr lang="en-US" sz="2300" dirty="0">
                <a:solidFill>
                  <a:schemeClr val="lt1"/>
                </a:solidFill>
                <a:latin typeface="Cambria"/>
                <a:ea typeface="Cambria"/>
                <a:cs typeface="Cambria"/>
                <a:sym typeface="Cambria"/>
              </a:rPr>
              <a:t>It is a one -stop supermarket chain that offers customers a wide range of basic home and personal products under one roof in a cheap and reasonable </a:t>
            </a:r>
            <a:r>
              <a:rPr lang="en-US" sz="2300" dirty="0" err="1">
                <a:solidFill>
                  <a:schemeClr val="lt1"/>
                </a:solidFill>
                <a:latin typeface="Cambria"/>
                <a:ea typeface="Cambria"/>
                <a:cs typeface="Cambria"/>
                <a:sym typeface="Cambria"/>
              </a:rPr>
              <a:t>price,and</a:t>
            </a:r>
            <a:r>
              <a:rPr lang="en-US" sz="2300" dirty="0">
                <a:solidFill>
                  <a:schemeClr val="lt1"/>
                </a:solidFill>
                <a:latin typeface="Cambria"/>
                <a:ea typeface="Cambria"/>
                <a:cs typeface="Cambria"/>
                <a:sym typeface="Cambria"/>
              </a:rPr>
              <a:t> as a result  the customers are always attracted towards it and so there is a great demand for the products in the </a:t>
            </a:r>
            <a:r>
              <a:rPr lang="en-US" sz="2300" dirty="0" err="1">
                <a:solidFill>
                  <a:schemeClr val="lt1"/>
                </a:solidFill>
                <a:latin typeface="Cambria"/>
                <a:ea typeface="Cambria"/>
                <a:cs typeface="Cambria"/>
                <a:sym typeface="Cambria"/>
              </a:rPr>
              <a:t>mall,especially</a:t>
            </a:r>
            <a:r>
              <a:rPr lang="en-US" sz="2300" dirty="0">
                <a:solidFill>
                  <a:schemeClr val="lt1"/>
                </a:solidFill>
                <a:latin typeface="Cambria"/>
                <a:ea typeface="Cambria"/>
                <a:cs typeface="Cambria"/>
                <a:sym typeface="Cambria"/>
              </a:rPr>
              <a:t> in the festive days than other days.</a:t>
            </a:r>
            <a:endParaRPr sz="2300" dirty="0">
              <a:solidFill>
                <a:schemeClr val="lt1"/>
              </a:solidFill>
              <a:latin typeface="Cambria"/>
              <a:ea typeface="Cambria"/>
              <a:cs typeface="Cambria"/>
              <a:sym typeface="Cambria"/>
            </a:endParaRPr>
          </a:p>
          <a:p>
            <a:pPr marL="0" lvl="0" indent="0" algn="l" rtl="0">
              <a:lnSpc>
                <a:spcPct val="90000"/>
              </a:lnSpc>
              <a:spcBef>
                <a:spcPts val="0"/>
              </a:spcBef>
              <a:spcAft>
                <a:spcPts val="0"/>
              </a:spcAft>
              <a:buNone/>
            </a:pPr>
            <a:r>
              <a:rPr lang="en-US" sz="2300" dirty="0">
                <a:solidFill>
                  <a:schemeClr val="lt1"/>
                </a:solidFill>
                <a:latin typeface="Cambria"/>
                <a:ea typeface="Cambria"/>
                <a:cs typeface="Cambria"/>
                <a:sym typeface="Cambria"/>
              </a:rPr>
              <a:t>Apart from good quality </a:t>
            </a:r>
            <a:r>
              <a:rPr lang="en-US" sz="2300" dirty="0" err="1">
                <a:solidFill>
                  <a:schemeClr val="lt1"/>
                </a:solidFill>
                <a:latin typeface="Cambria"/>
                <a:ea typeface="Cambria"/>
                <a:cs typeface="Cambria"/>
                <a:sym typeface="Cambria"/>
              </a:rPr>
              <a:t>products,the</a:t>
            </a:r>
            <a:r>
              <a:rPr lang="en-US" sz="2300" dirty="0">
                <a:solidFill>
                  <a:schemeClr val="lt1"/>
                </a:solidFill>
                <a:latin typeface="Cambria"/>
                <a:ea typeface="Cambria"/>
                <a:cs typeface="Cambria"/>
                <a:sym typeface="Cambria"/>
              </a:rPr>
              <a:t> mall also offers good quality </a:t>
            </a:r>
            <a:r>
              <a:rPr lang="en-US" sz="2300" dirty="0" err="1">
                <a:solidFill>
                  <a:schemeClr val="lt1"/>
                </a:solidFill>
                <a:latin typeface="Cambria"/>
                <a:ea typeface="Cambria"/>
                <a:cs typeface="Cambria"/>
                <a:sym typeface="Cambria"/>
              </a:rPr>
              <a:t>services,such</a:t>
            </a:r>
            <a:r>
              <a:rPr lang="en-US" sz="2300" dirty="0">
                <a:solidFill>
                  <a:schemeClr val="lt1"/>
                </a:solidFill>
                <a:latin typeface="Cambria"/>
                <a:ea typeface="Cambria"/>
                <a:cs typeface="Cambria"/>
                <a:sym typeface="Cambria"/>
              </a:rPr>
              <a:t> </a:t>
            </a:r>
            <a:endParaRPr sz="2300" dirty="0">
              <a:solidFill>
                <a:schemeClr val="lt1"/>
              </a:solidFill>
              <a:latin typeface="Cambria"/>
              <a:ea typeface="Cambria"/>
              <a:cs typeface="Cambria"/>
              <a:sym typeface="Cambria"/>
            </a:endParaRPr>
          </a:p>
          <a:p>
            <a:pPr marL="0" lvl="0" indent="0" algn="l" rtl="0">
              <a:lnSpc>
                <a:spcPct val="90000"/>
              </a:lnSpc>
              <a:spcBef>
                <a:spcPts val="0"/>
              </a:spcBef>
              <a:spcAft>
                <a:spcPts val="0"/>
              </a:spcAft>
              <a:buNone/>
            </a:pPr>
            <a:r>
              <a:rPr lang="en-US" sz="2300" dirty="0">
                <a:solidFill>
                  <a:schemeClr val="lt1"/>
                </a:solidFill>
                <a:latin typeface="Cambria"/>
                <a:ea typeface="Cambria"/>
                <a:cs typeface="Cambria"/>
                <a:sym typeface="Cambria"/>
              </a:rPr>
              <a:t>as helping the customers to buy the right choice of </a:t>
            </a:r>
            <a:r>
              <a:rPr lang="en-US" sz="2300" dirty="0" err="1">
                <a:solidFill>
                  <a:schemeClr val="lt1"/>
                </a:solidFill>
                <a:latin typeface="Cambria"/>
                <a:ea typeface="Cambria"/>
                <a:cs typeface="Cambria"/>
                <a:sym typeface="Cambria"/>
              </a:rPr>
              <a:t>products,increasing</a:t>
            </a:r>
            <a:r>
              <a:rPr lang="en-US" sz="2300" dirty="0">
                <a:solidFill>
                  <a:schemeClr val="lt1"/>
                </a:solidFill>
                <a:latin typeface="Cambria"/>
                <a:ea typeface="Cambria"/>
                <a:cs typeface="Cambria"/>
                <a:sym typeface="Cambria"/>
              </a:rPr>
              <a:t> the number of counters in the mall during festivals that will help the customers to save their </a:t>
            </a:r>
            <a:r>
              <a:rPr lang="en-US" sz="2300" dirty="0" err="1">
                <a:solidFill>
                  <a:schemeClr val="lt1"/>
                </a:solidFill>
                <a:latin typeface="Cambria"/>
                <a:ea typeface="Cambria"/>
                <a:cs typeface="Cambria"/>
                <a:sym typeface="Cambria"/>
              </a:rPr>
              <a:t>time,instead</a:t>
            </a:r>
            <a:r>
              <a:rPr lang="en-US" sz="2300" dirty="0">
                <a:solidFill>
                  <a:schemeClr val="lt1"/>
                </a:solidFill>
                <a:latin typeface="Cambria"/>
                <a:ea typeface="Cambria"/>
                <a:cs typeface="Cambria"/>
                <a:sym typeface="Cambria"/>
              </a:rPr>
              <a:t> of standing in the queue for a long time for bill </a:t>
            </a:r>
            <a:r>
              <a:rPr lang="en-US" sz="2300" dirty="0" err="1">
                <a:solidFill>
                  <a:schemeClr val="lt1"/>
                </a:solidFill>
                <a:latin typeface="Cambria"/>
                <a:ea typeface="Cambria"/>
                <a:cs typeface="Cambria"/>
                <a:sym typeface="Cambria"/>
              </a:rPr>
              <a:t>payment.And</a:t>
            </a:r>
            <a:r>
              <a:rPr lang="en-US" sz="2300" dirty="0">
                <a:solidFill>
                  <a:schemeClr val="lt1"/>
                </a:solidFill>
                <a:latin typeface="Cambria"/>
                <a:ea typeface="Cambria"/>
                <a:cs typeface="Cambria"/>
                <a:sym typeface="Cambria"/>
              </a:rPr>
              <a:t> so the mall pays a large and hefty amount of money to give good quality services to customers.</a:t>
            </a:r>
            <a:endParaRPr sz="2300" dirty="0">
              <a:solidFill>
                <a:schemeClr val="lt1"/>
              </a:solidFill>
              <a:latin typeface="Cambria"/>
              <a:ea typeface="Cambria"/>
              <a:cs typeface="Cambria"/>
              <a:sym typeface="Cambria"/>
            </a:endParaRPr>
          </a:p>
          <a:p>
            <a:pPr marL="0" lvl="0" indent="0" algn="l" rtl="0">
              <a:lnSpc>
                <a:spcPct val="90000"/>
              </a:lnSpc>
              <a:spcBef>
                <a:spcPts val="0"/>
              </a:spcBef>
              <a:spcAft>
                <a:spcPts val="0"/>
              </a:spcAft>
              <a:buNone/>
            </a:pPr>
            <a:r>
              <a:rPr lang="en-US" sz="2300" dirty="0" err="1">
                <a:solidFill>
                  <a:schemeClr val="lt1"/>
                </a:solidFill>
                <a:latin typeface="Cambria"/>
                <a:ea typeface="Cambria"/>
                <a:cs typeface="Cambria"/>
                <a:sym typeface="Cambria"/>
              </a:rPr>
              <a:t>Thus,our</a:t>
            </a:r>
            <a:r>
              <a:rPr lang="en-US" sz="2300" dirty="0">
                <a:solidFill>
                  <a:schemeClr val="lt1"/>
                </a:solidFill>
                <a:latin typeface="Cambria"/>
                <a:ea typeface="Cambria"/>
                <a:cs typeface="Cambria"/>
                <a:sym typeface="Cambria"/>
              </a:rPr>
              <a:t> aim as data scientists is to help the owner of </a:t>
            </a:r>
            <a:r>
              <a:rPr lang="en-US" sz="2300" dirty="0" err="1">
                <a:solidFill>
                  <a:schemeClr val="lt1"/>
                </a:solidFill>
                <a:latin typeface="Cambria"/>
                <a:ea typeface="Cambria"/>
                <a:cs typeface="Cambria"/>
                <a:sym typeface="Cambria"/>
              </a:rPr>
              <a:t>Dmart</a:t>
            </a:r>
            <a:r>
              <a:rPr lang="en-US" sz="2300" dirty="0">
                <a:solidFill>
                  <a:schemeClr val="lt1"/>
                </a:solidFill>
                <a:latin typeface="Cambria"/>
                <a:ea typeface="Cambria"/>
                <a:cs typeface="Cambria"/>
                <a:sym typeface="Cambria"/>
              </a:rPr>
              <a:t> to save his revenue </a:t>
            </a:r>
            <a:endParaRPr sz="2300" dirty="0">
              <a:solidFill>
                <a:schemeClr val="lt1"/>
              </a:solidFill>
              <a:latin typeface="Cambria"/>
              <a:ea typeface="Cambria"/>
              <a:cs typeface="Cambria"/>
              <a:sym typeface="Cambria"/>
            </a:endParaRPr>
          </a:p>
          <a:p>
            <a:pPr marL="0" lvl="0" indent="0" algn="l" rtl="0">
              <a:lnSpc>
                <a:spcPct val="90000"/>
              </a:lnSpc>
              <a:spcBef>
                <a:spcPts val="0"/>
              </a:spcBef>
              <a:spcAft>
                <a:spcPts val="0"/>
              </a:spcAft>
              <a:buNone/>
            </a:pPr>
            <a:r>
              <a:rPr lang="en-US" sz="2300" dirty="0">
                <a:solidFill>
                  <a:schemeClr val="lt1"/>
                </a:solidFill>
                <a:latin typeface="Cambria"/>
                <a:ea typeface="Cambria"/>
                <a:cs typeface="Cambria"/>
                <a:sym typeface="Cambria"/>
              </a:rPr>
              <a:t>on the extra services which are not required with the help of various prediction </a:t>
            </a:r>
            <a:endParaRPr sz="2300" dirty="0">
              <a:solidFill>
                <a:schemeClr val="lt1"/>
              </a:solidFill>
              <a:latin typeface="Cambria"/>
              <a:ea typeface="Cambria"/>
              <a:cs typeface="Cambria"/>
              <a:sym typeface="Cambria"/>
            </a:endParaRPr>
          </a:p>
          <a:p>
            <a:pPr marL="0" lvl="0" indent="0" algn="l" rtl="0">
              <a:lnSpc>
                <a:spcPct val="90000"/>
              </a:lnSpc>
              <a:spcBef>
                <a:spcPts val="0"/>
              </a:spcBef>
              <a:spcAft>
                <a:spcPts val="0"/>
              </a:spcAft>
              <a:buNone/>
            </a:pPr>
            <a:r>
              <a:rPr lang="en-US" sz="2300" dirty="0">
                <a:solidFill>
                  <a:schemeClr val="lt1"/>
                </a:solidFill>
                <a:latin typeface="Cambria"/>
                <a:ea typeface="Cambria"/>
                <a:cs typeface="Cambria"/>
                <a:sym typeface="Cambria"/>
              </a:rPr>
              <a:t>models.</a:t>
            </a:r>
            <a:endParaRPr sz="2300" dirty="0">
              <a:solidFill>
                <a:schemeClr val="lt1"/>
              </a:solidFill>
              <a:latin typeface="Cambria"/>
              <a:ea typeface="Cambria"/>
              <a:cs typeface="Cambria"/>
              <a:sym typeface="Cambria"/>
            </a:endParaRPr>
          </a:p>
          <a:p>
            <a:pPr marL="0" lvl="0" indent="0" algn="l" rtl="0">
              <a:lnSpc>
                <a:spcPct val="90000"/>
              </a:lnSpc>
              <a:spcBef>
                <a:spcPts val="0"/>
              </a:spcBef>
              <a:spcAft>
                <a:spcPts val="0"/>
              </a:spcAft>
              <a:buNone/>
            </a:pPr>
            <a:r>
              <a:rPr lang="en-US" sz="2300" dirty="0">
                <a:solidFill>
                  <a:schemeClr val="lt1"/>
                </a:solidFill>
                <a:latin typeface="Cambria"/>
                <a:ea typeface="Cambria"/>
                <a:cs typeface="Cambria"/>
                <a:sym typeface="Cambria"/>
              </a:rPr>
              <a:t> </a:t>
            </a:r>
            <a:endParaRPr sz="2300" dirty="0">
              <a:solidFill>
                <a:schemeClr val="lt1"/>
              </a:solidFill>
              <a:latin typeface="Cambria"/>
              <a:ea typeface="Cambria"/>
              <a:cs typeface="Cambria"/>
              <a:sym typeface="Cambria"/>
            </a:endParaRPr>
          </a:p>
          <a:p>
            <a:pPr marL="0" lvl="0" indent="0" algn="l" rtl="0">
              <a:lnSpc>
                <a:spcPct val="90000"/>
              </a:lnSpc>
              <a:spcBef>
                <a:spcPts val="0"/>
              </a:spcBef>
              <a:spcAft>
                <a:spcPts val="0"/>
              </a:spcAft>
              <a:buNone/>
            </a:pPr>
            <a:endParaRPr sz="2300" dirty="0">
              <a:solidFill>
                <a:schemeClr val="lt1"/>
              </a:solidFill>
              <a:latin typeface="Cambria"/>
              <a:ea typeface="Cambria"/>
              <a:cs typeface="Cambria"/>
              <a:sym typeface="Cambria"/>
            </a:endParaRPr>
          </a:p>
          <a:p>
            <a:pPr marL="0" lvl="0" indent="0" algn="l" rtl="0">
              <a:lnSpc>
                <a:spcPct val="90000"/>
              </a:lnSpc>
              <a:spcBef>
                <a:spcPts val="0"/>
              </a:spcBef>
              <a:spcAft>
                <a:spcPts val="0"/>
              </a:spcAft>
              <a:buNone/>
            </a:pPr>
            <a:r>
              <a:rPr lang="en-US" sz="2300" dirty="0">
                <a:solidFill>
                  <a:schemeClr val="lt1"/>
                </a:solidFill>
                <a:latin typeface="Cambria"/>
                <a:ea typeface="Cambria"/>
                <a:cs typeface="Cambria"/>
                <a:sym typeface="Cambria"/>
              </a:rPr>
              <a:t> </a:t>
            </a:r>
            <a:endParaRPr sz="2300" dirty="0">
              <a:solidFill>
                <a:schemeClr val="lt1"/>
              </a:solidFill>
              <a:latin typeface="Cambria"/>
              <a:ea typeface="Cambria"/>
              <a:cs typeface="Cambria"/>
              <a:sym typeface="Cambria"/>
            </a:endParaRPr>
          </a:p>
          <a:p>
            <a:pPr marL="0" lvl="0" indent="0" algn="l" rtl="0">
              <a:lnSpc>
                <a:spcPct val="90000"/>
              </a:lnSpc>
              <a:spcBef>
                <a:spcPts val="0"/>
              </a:spcBef>
              <a:spcAft>
                <a:spcPts val="0"/>
              </a:spcAft>
              <a:buNone/>
            </a:pPr>
            <a:endParaRPr sz="2300" dirty="0">
              <a:solidFill>
                <a:schemeClr val="lt1"/>
              </a:solidFill>
              <a:latin typeface="Cambria"/>
              <a:ea typeface="Cambria"/>
              <a:cs typeface="Cambria"/>
              <a:sym typeface="Cambri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6">
                                            <p:txEl>
                                              <p:pRg st="0" end="0"/>
                                            </p:txEl>
                                          </p:spTgt>
                                        </p:tgtEl>
                                        <p:attrNameLst>
                                          <p:attrName>style.visibility</p:attrName>
                                        </p:attrNameLst>
                                      </p:cBhvr>
                                      <p:to>
                                        <p:strVal val="visible"/>
                                      </p:to>
                                    </p:set>
                                    <p:anim calcmode="lin" valueType="num">
                                      <p:cBhvr additive="base">
                                        <p:cTn id="7" dur="500" fill="hold"/>
                                        <p:tgtEl>
                                          <p:spTgt spid="13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3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36">
                                            <p:txEl>
                                              <p:pRg st="1" end="1"/>
                                            </p:txEl>
                                          </p:spTgt>
                                        </p:tgtEl>
                                        <p:attrNameLst>
                                          <p:attrName>style.visibility</p:attrName>
                                        </p:attrNameLst>
                                      </p:cBhvr>
                                      <p:to>
                                        <p:strVal val="visible"/>
                                      </p:to>
                                    </p:set>
                                    <p:anim calcmode="lin" valueType="num">
                                      <p:cBhvr additive="base">
                                        <p:cTn id="13" dur="500" fill="hold"/>
                                        <p:tgtEl>
                                          <p:spTgt spid="13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36">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36">
                                            <p:txEl>
                                              <p:pRg st="2" end="2"/>
                                            </p:txEl>
                                          </p:spTgt>
                                        </p:tgtEl>
                                        <p:attrNameLst>
                                          <p:attrName>style.visibility</p:attrName>
                                        </p:attrNameLst>
                                      </p:cBhvr>
                                      <p:to>
                                        <p:strVal val="visible"/>
                                      </p:to>
                                    </p:set>
                                    <p:anim calcmode="lin" valueType="num">
                                      <p:cBhvr additive="base">
                                        <p:cTn id="17" dur="500" fill="hold"/>
                                        <p:tgtEl>
                                          <p:spTgt spid="136">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136">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36">
                                            <p:txEl>
                                              <p:pRg st="3" end="3"/>
                                            </p:txEl>
                                          </p:spTgt>
                                        </p:tgtEl>
                                        <p:attrNameLst>
                                          <p:attrName>style.visibility</p:attrName>
                                        </p:attrNameLst>
                                      </p:cBhvr>
                                      <p:to>
                                        <p:strVal val="visible"/>
                                      </p:to>
                                    </p:set>
                                    <p:anim calcmode="lin" valueType="num">
                                      <p:cBhvr additive="base">
                                        <p:cTn id="21" dur="500" fill="hold"/>
                                        <p:tgtEl>
                                          <p:spTgt spid="136">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13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136">
                                            <p:txEl>
                                              <p:pRg st="4" end="4"/>
                                            </p:txEl>
                                          </p:spTgt>
                                        </p:tgtEl>
                                        <p:attrNameLst>
                                          <p:attrName>style.visibility</p:attrName>
                                        </p:attrNameLst>
                                      </p:cBhvr>
                                      <p:to>
                                        <p:strVal val="visible"/>
                                      </p:to>
                                    </p:set>
                                    <p:anim calcmode="lin" valueType="num">
                                      <p:cBhvr additive="base">
                                        <p:cTn id="27" dur="500" fill="hold"/>
                                        <p:tgtEl>
                                          <p:spTgt spid="136">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136">
                                            <p:txEl>
                                              <p:pRg st="4" end="4"/>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36">
                                            <p:txEl>
                                              <p:pRg st="5" end="5"/>
                                            </p:txEl>
                                          </p:spTgt>
                                        </p:tgtEl>
                                        <p:attrNameLst>
                                          <p:attrName>style.visibility</p:attrName>
                                        </p:attrNameLst>
                                      </p:cBhvr>
                                      <p:to>
                                        <p:strVal val="visible"/>
                                      </p:to>
                                    </p:set>
                                    <p:anim calcmode="lin" valueType="num">
                                      <p:cBhvr additive="base">
                                        <p:cTn id="31" dur="500" fill="hold"/>
                                        <p:tgtEl>
                                          <p:spTgt spid="136">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36">
                                            <p:txEl>
                                              <p:pRg st="5" end="5"/>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136">
                                            <p:txEl>
                                              <p:pRg st="6" end="6"/>
                                            </p:txEl>
                                          </p:spTgt>
                                        </p:tgtEl>
                                        <p:attrNameLst>
                                          <p:attrName>style.visibility</p:attrName>
                                        </p:attrNameLst>
                                      </p:cBhvr>
                                      <p:to>
                                        <p:strVal val="visible"/>
                                      </p:to>
                                    </p:set>
                                    <p:anim calcmode="lin" valueType="num">
                                      <p:cBhvr additive="base">
                                        <p:cTn id="35" dur="500" fill="hold"/>
                                        <p:tgtEl>
                                          <p:spTgt spid="136">
                                            <p:txEl>
                                              <p:pRg st="6" end="6"/>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136">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0"/>
        <p:cNvGrpSpPr/>
        <p:nvPr/>
      </p:nvGrpSpPr>
      <p:grpSpPr>
        <a:xfrm>
          <a:off x="0" y="0"/>
          <a:ext cx="0" cy="0"/>
          <a:chOff x="0" y="0"/>
          <a:chExt cx="0" cy="0"/>
        </a:xfrm>
      </p:grpSpPr>
      <p:sp>
        <p:nvSpPr>
          <p:cNvPr id="141" name="Google Shape;141;p7"/>
          <p:cNvSpPr/>
          <p:nvPr/>
        </p:nvSpPr>
        <p:spPr>
          <a:xfrm>
            <a:off x="1223645" y="784225"/>
            <a:ext cx="9342120" cy="5040630"/>
          </a:xfrm>
          <a:prstGeom prst="round2SameRect">
            <a:avLst>
              <a:gd name="adj1" fmla="val 0"/>
              <a:gd name="adj2" fmla="val 0"/>
            </a:avLst>
          </a:prstGeom>
          <a:gradFill>
            <a:gsLst>
              <a:gs pos="0">
                <a:srgbClr val="152839"/>
              </a:gs>
              <a:gs pos="100000">
                <a:srgbClr val="152839">
                  <a:alpha val="91764"/>
                </a:srgbClr>
              </a:gs>
            </a:gsLst>
            <a:lin ang="135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2" name="Google Shape;142;p7"/>
          <p:cNvSpPr/>
          <p:nvPr/>
        </p:nvSpPr>
        <p:spPr>
          <a:xfrm>
            <a:off x="1637930" y="1108130"/>
            <a:ext cx="6302400" cy="581700"/>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Clr>
                <a:schemeClr val="lt1"/>
              </a:buClr>
              <a:buSzPts val="2800"/>
              <a:buFont typeface="Quattrocento Sans"/>
              <a:buNone/>
            </a:pPr>
            <a:r>
              <a:rPr lang="en-US" sz="3000" b="1">
                <a:solidFill>
                  <a:schemeClr val="lt1"/>
                </a:solidFill>
                <a:latin typeface="Quattrocento Sans"/>
                <a:ea typeface="Quattrocento Sans"/>
                <a:cs typeface="Quattrocento Sans"/>
                <a:sym typeface="Quattrocento Sans"/>
              </a:rPr>
              <a:t>MOTIVATION</a:t>
            </a:r>
            <a:endParaRPr sz="3000" b="1">
              <a:solidFill>
                <a:schemeClr val="lt1"/>
              </a:solidFill>
              <a:latin typeface="Quattrocento Sans"/>
              <a:ea typeface="Quattrocento Sans"/>
              <a:cs typeface="Quattrocento Sans"/>
              <a:sym typeface="Quattrocento Sans"/>
            </a:endParaRPr>
          </a:p>
        </p:txBody>
      </p:sp>
      <p:sp>
        <p:nvSpPr>
          <p:cNvPr id="143" name="Google Shape;143;p7"/>
          <p:cNvSpPr txBox="1"/>
          <p:nvPr/>
        </p:nvSpPr>
        <p:spPr>
          <a:xfrm>
            <a:off x="1637925" y="1870225"/>
            <a:ext cx="8748900" cy="28998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en-US" sz="2800" dirty="0">
                <a:solidFill>
                  <a:schemeClr val="lt1"/>
                </a:solidFill>
                <a:latin typeface="Cambria"/>
                <a:ea typeface="Cambria"/>
                <a:cs typeface="Cambria"/>
                <a:sym typeface="Cambria"/>
              </a:rPr>
              <a:t>Business intelligence and financial management helps the companies and organizations to make better and more accurate and efficient decisions for their future growth.</a:t>
            </a:r>
            <a:endParaRPr sz="2800" dirty="0">
              <a:solidFill>
                <a:schemeClr val="lt1"/>
              </a:solidFill>
              <a:latin typeface="Cambria"/>
              <a:ea typeface="Cambria"/>
              <a:cs typeface="Cambria"/>
              <a:sym typeface="Cambria"/>
            </a:endParaRPr>
          </a:p>
          <a:p>
            <a:pPr marL="0" lvl="0" indent="0" algn="l" rtl="0">
              <a:lnSpc>
                <a:spcPct val="90000"/>
              </a:lnSpc>
              <a:spcBef>
                <a:spcPts val="0"/>
              </a:spcBef>
              <a:spcAft>
                <a:spcPts val="0"/>
              </a:spcAft>
              <a:buNone/>
            </a:pPr>
            <a:r>
              <a:rPr lang="en-US" sz="2800" dirty="0">
                <a:solidFill>
                  <a:schemeClr val="lt1"/>
                </a:solidFill>
                <a:latin typeface="Cambria"/>
                <a:ea typeface="Cambria"/>
                <a:cs typeface="Cambria"/>
                <a:sym typeface="Cambria"/>
              </a:rPr>
              <a:t>Our role as data scientists is to make proper use of it and help the owner of the mall to make better decisions that will save his revenue and expenses.  </a:t>
            </a:r>
            <a:endParaRPr sz="2800" dirty="0">
              <a:solidFill>
                <a:schemeClr val="lt1"/>
              </a:solidFill>
              <a:latin typeface="Cambria"/>
              <a:ea typeface="Cambria"/>
              <a:cs typeface="Cambria"/>
              <a:sym typeface="Cambri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3">
                                            <p:txEl>
                                              <p:pRg st="0" end="0"/>
                                            </p:txEl>
                                          </p:spTgt>
                                        </p:tgtEl>
                                        <p:attrNameLst>
                                          <p:attrName>style.visibility</p:attrName>
                                        </p:attrNameLst>
                                      </p:cBhvr>
                                      <p:to>
                                        <p:strVal val="visible"/>
                                      </p:to>
                                    </p:set>
                                    <p:anim calcmode="lin" valueType="num">
                                      <p:cBhvr additive="base">
                                        <p:cTn id="7" dur="500" fill="hold"/>
                                        <p:tgtEl>
                                          <p:spTgt spid="14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4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43">
                                            <p:txEl>
                                              <p:pRg st="1" end="1"/>
                                            </p:txEl>
                                          </p:spTgt>
                                        </p:tgtEl>
                                        <p:attrNameLst>
                                          <p:attrName>style.visibility</p:attrName>
                                        </p:attrNameLst>
                                      </p:cBhvr>
                                      <p:to>
                                        <p:strVal val="visible"/>
                                      </p:to>
                                    </p:set>
                                    <p:anim calcmode="lin" valueType="num">
                                      <p:cBhvr additive="base">
                                        <p:cTn id="13" dur="500" fill="hold"/>
                                        <p:tgtEl>
                                          <p:spTgt spid="14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4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7"/>
        <p:cNvGrpSpPr/>
        <p:nvPr/>
      </p:nvGrpSpPr>
      <p:grpSpPr>
        <a:xfrm>
          <a:off x="0" y="0"/>
          <a:ext cx="0" cy="0"/>
          <a:chOff x="0" y="0"/>
          <a:chExt cx="0" cy="0"/>
        </a:xfrm>
      </p:grpSpPr>
      <p:sp>
        <p:nvSpPr>
          <p:cNvPr id="148" name="Google Shape;148;p8"/>
          <p:cNvSpPr/>
          <p:nvPr/>
        </p:nvSpPr>
        <p:spPr>
          <a:xfrm>
            <a:off x="466075" y="319600"/>
            <a:ext cx="11172600" cy="6019200"/>
          </a:xfrm>
          <a:prstGeom prst="round2SameRect">
            <a:avLst>
              <a:gd name="adj1" fmla="val 0"/>
              <a:gd name="adj2" fmla="val 0"/>
            </a:avLst>
          </a:prstGeom>
          <a:gradFill>
            <a:gsLst>
              <a:gs pos="0">
                <a:srgbClr val="152839"/>
              </a:gs>
              <a:gs pos="100000">
                <a:srgbClr val="152839">
                  <a:alpha val="91764"/>
                </a:srgbClr>
              </a:gs>
            </a:gsLst>
            <a:lin ang="135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9" name="Google Shape;149;p8"/>
          <p:cNvSpPr/>
          <p:nvPr/>
        </p:nvSpPr>
        <p:spPr>
          <a:xfrm>
            <a:off x="780030" y="588780"/>
            <a:ext cx="6302400" cy="581700"/>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Clr>
                <a:schemeClr val="lt1"/>
              </a:buClr>
              <a:buSzPts val="2800"/>
              <a:buFont typeface="Quattrocento Sans"/>
              <a:buNone/>
            </a:pPr>
            <a:r>
              <a:rPr lang="en-US" sz="2800" b="1">
                <a:solidFill>
                  <a:schemeClr val="lt1"/>
                </a:solidFill>
                <a:latin typeface="Quattrocento Sans"/>
                <a:ea typeface="Quattrocento Sans"/>
                <a:cs typeface="Quattrocento Sans"/>
                <a:sym typeface="Quattrocento Sans"/>
              </a:rPr>
              <a:t>RESOURCES</a:t>
            </a:r>
            <a:endParaRPr sz="2800" b="1">
              <a:solidFill>
                <a:schemeClr val="lt1"/>
              </a:solidFill>
              <a:latin typeface="Quattrocento Sans"/>
              <a:ea typeface="Quattrocento Sans"/>
              <a:cs typeface="Quattrocento Sans"/>
              <a:sym typeface="Quattrocento Sans"/>
            </a:endParaRPr>
          </a:p>
        </p:txBody>
      </p:sp>
      <p:sp>
        <p:nvSpPr>
          <p:cNvPr id="150" name="Google Shape;150;p8"/>
          <p:cNvSpPr txBox="1"/>
          <p:nvPr/>
        </p:nvSpPr>
        <p:spPr>
          <a:xfrm>
            <a:off x="780025" y="1231025"/>
            <a:ext cx="10645500" cy="4410000"/>
          </a:xfrm>
          <a:prstGeom prst="rect">
            <a:avLst/>
          </a:prstGeom>
          <a:noFill/>
          <a:ln>
            <a:noFill/>
          </a:ln>
        </p:spPr>
        <p:txBody>
          <a:bodyPr spcFirstLastPara="1" wrap="square" lIns="91425" tIns="91425" rIns="91425" bIns="91425" anchor="t" anchorCtr="0">
            <a:spAutoFit/>
          </a:bodyPr>
          <a:lstStyle/>
          <a:p>
            <a:pPr marL="457200" lvl="0" indent="-387350" algn="l" rtl="0">
              <a:lnSpc>
                <a:spcPct val="90000"/>
              </a:lnSpc>
              <a:spcBef>
                <a:spcPts val="0"/>
              </a:spcBef>
              <a:spcAft>
                <a:spcPts val="0"/>
              </a:spcAft>
              <a:buClr>
                <a:schemeClr val="lt1"/>
              </a:buClr>
              <a:buSzPts val="2500"/>
              <a:buFont typeface="Cambria"/>
              <a:buChar char="●"/>
            </a:pPr>
            <a:r>
              <a:rPr lang="en-US" sz="2500" dirty="0">
                <a:solidFill>
                  <a:schemeClr val="lt1"/>
                </a:solidFill>
                <a:latin typeface="Cambria"/>
                <a:ea typeface="Cambria"/>
                <a:cs typeface="Cambria"/>
                <a:sym typeface="Cambria"/>
              </a:rPr>
              <a:t>We have been given the information of the mall located in each of the main cities of India.</a:t>
            </a:r>
            <a:endParaRPr sz="2500" dirty="0">
              <a:solidFill>
                <a:schemeClr val="lt1"/>
              </a:solidFill>
              <a:latin typeface="Cambria"/>
              <a:ea typeface="Cambria"/>
              <a:cs typeface="Cambria"/>
              <a:sym typeface="Cambria"/>
            </a:endParaRPr>
          </a:p>
          <a:p>
            <a:pPr marL="457200" lvl="0" indent="-387350" algn="l" rtl="0">
              <a:lnSpc>
                <a:spcPct val="90000"/>
              </a:lnSpc>
              <a:spcBef>
                <a:spcPts val="0"/>
              </a:spcBef>
              <a:spcAft>
                <a:spcPts val="0"/>
              </a:spcAft>
              <a:buClr>
                <a:schemeClr val="lt1"/>
              </a:buClr>
              <a:buSzPts val="2500"/>
              <a:buFont typeface="Cambria"/>
              <a:buChar char="●"/>
            </a:pPr>
            <a:r>
              <a:rPr lang="en-US" sz="2500" dirty="0">
                <a:solidFill>
                  <a:schemeClr val="lt1"/>
                </a:solidFill>
                <a:latin typeface="Cambria"/>
                <a:ea typeface="Cambria"/>
                <a:cs typeface="Cambria"/>
                <a:sym typeface="Cambria"/>
              </a:rPr>
              <a:t>Since raw data cannot be read by the </a:t>
            </a:r>
            <a:r>
              <a:rPr lang="en-US" sz="2500" dirty="0" err="1">
                <a:solidFill>
                  <a:schemeClr val="lt1"/>
                </a:solidFill>
                <a:latin typeface="Cambria"/>
                <a:ea typeface="Cambria"/>
                <a:cs typeface="Cambria"/>
                <a:sym typeface="Cambria"/>
              </a:rPr>
              <a:t>algorithm,so</a:t>
            </a:r>
            <a:r>
              <a:rPr lang="en-US" sz="2500" dirty="0">
                <a:solidFill>
                  <a:schemeClr val="lt1"/>
                </a:solidFill>
                <a:latin typeface="Cambria"/>
                <a:ea typeface="Cambria"/>
                <a:cs typeface="Cambria"/>
                <a:sym typeface="Cambria"/>
              </a:rPr>
              <a:t> using the information we have sorted it into different categories and </a:t>
            </a:r>
            <a:endParaRPr sz="2500" dirty="0">
              <a:solidFill>
                <a:schemeClr val="lt1"/>
              </a:solidFill>
              <a:latin typeface="Cambria"/>
              <a:ea typeface="Cambria"/>
              <a:cs typeface="Cambria"/>
              <a:sym typeface="Cambria"/>
            </a:endParaRPr>
          </a:p>
          <a:p>
            <a:pPr marL="0" lvl="0" indent="0" algn="l" rtl="0">
              <a:lnSpc>
                <a:spcPct val="90000"/>
              </a:lnSpc>
              <a:spcBef>
                <a:spcPts val="0"/>
              </a:spcBef>
              <a:spcAft>
                <a:spcPts val="0"/>
              </a:spcAft>
              <a:buNone/>
            </a:pPr>
            <a:r>
              <a:rPr lang="en-US" sz="2500" dirty="0">
                <a:solidFill>
                  <a:schemeClr val="lt1"/>
                </a:solidFill>
                <a:latin typeface="Cambria"/>
                <a:ea typeface="Cambria"/>
                <a:cs typeface="Cambria"/>
                <a:sym typeface="Cambria"/>
              </a:rPr>
              <a:t>      we created a dataset which will help us to create the model. </a:t>
            </a:r>
            <a:endParaRPr sz="2500" dirty="0">
              <a:solidFill>
                <a:schemeClr val="lt1"/>
              </a:solidFill>
              <a:latin typeface="Cambria"/>
              <a:ea typeface="Cambria"/>
              <a:cs typeface="Cambria"/>
              <a:sym typeface="Cambria"/>
            </a:endParaRPr>
          </a:p>
          <a:p>
            <a:pPr marL="457200" lvl="0" indent="-387350" algn="l" rtl="0">
              <a:lnSpc>
                <a:spcPct val="90000"/>
              </a:lnSpc>
              <a:spcBef>
                <a:spcPts val="0"/>
              </a:spcBef>
              <a:spcAft>
                <a:spcPts val="0"/>
              </a:spcAft>
              <a:buClr>
                <a:schemeClr val="lt1"/>
              </a:buClr>
              <a:buSzPts val="2500"/>
              <a:buFont typeface="Cambria"/>
              <a:buChar char="●"/>
            </a:pPr>
            <a:r>
              <a:rPr lang="en-US" sz="2500" dirty="0">
                <a:solidFill>
                  <a:schemeClr val="lt1"/>
                </a:solidFill>
                <a:latin typeface="Cambria"/>
                <a:ea typeface="Cambria"/>
                <a:cs typeface="Cambria"/>
                <a:sym typeface="Cambria"/>
              </a:rPr>
              <a:t>This dataset contains various parameters and fields such as the region and city in which the mall is </a:t>
            </a:r>
            <a:r>
              <a:rPr lang="en-US" sz="2500" dirty="0" err="1">
                <a:solidFill>
                  <a:schemeClr val="lt1"/>
                </a:solidFill>
                <a:latin typeface="Cambria"/>
                <a:ea typeface="Cambria"/>
                <a:cs typeface="Cambria"/>
                <a:sym typeface="Cambria"/>
              </a:rPr>
              <a:t>located,the</a:t>
            </a:r>
            <a:r>
              <a:rPr lang="en-US" sz="2500" dirty="0">
                <a:solidFill>
                  <a:schemeClr val="lt1"/>
                </a:solidFill>
                <a:latin typeface="Cambria"/>
                <a:ea typeface="Cambria"/>
                <a:cs typeface="Cambria"/>
                <a:sym typeface="Cambria"/>
              </a:rPr>
              <a:t> number of outlets in each </a:t>
            </a:r>
            <a:r>
              <a:rPr lang="en-US" sz="2500" dirty="0" err="1">
                <a:solidFill>
                  <a:schemeClr val="lt1"/>
                </a:solidFill>
                <a:latin typeface="Cambria"/>
                <a:ea typeface="Cambria"/>
                <a:cs typeface="Cambria"/>
                <a:sym typeface="Cambria"/>
              </a:rPr>
              <a:t>city,the</a:t>
            </a:r>
            <a:r>
              <a:rPr lang="en-US" sz="2500" dirty="0">
                <a:solidFill>
                  <a:schemeClr val="lt1"/>
                </a:solidFill>
                <a:latin typeface="Cambria"/>
                <a:ea typeface="Cambria"/>
                <a:cs typeface="Cambria"/>
                <a:sym typeface="Cambria"/>
              </a:rPr>
              <a:t> sales revenue of the </a:t>
            </a:r>
            <a:r>
              <a:rPr lang="en-US" sz="2500" dirty="0" err="1">
                <a:solidFill>
                  <a:schemeClr val="lt1"/>
                </a:solidFill>
                <a:latin typeface="Cambria"/>
                <a:ea typeface="Cambria"/>
                <a:cs typeface="Cambria"/>
                <a:sym typeface="Cambria"/>
              </a:rPr>
              <a:t>mall,and</a:t>
            </a:r>
            <a:r>
              <a:rPr lang="en-US" sz="2500" dirty="0">
                <a:solidFill>
                  <a:schemeClr val="lt1"/>
                </a:solidFill>
                <a:latin typeface="Cambria"/>
                <a:ea typeface="Cambria"/>
                <a:cs typeface="Cambria"/>
                <a:sym typeface="Cambria"/>
              </a:rPr>
              <a:t> the profit gained by it.</a:t>
            </a:r>
            <a:endParaRPr sz="2500" dirty="0">
              <a:solidFill>
                <a:schemeClr val="lt1"/>
              </a:solidFill>
              <a:latin typeface="Cambria"/>
              <a:ea typeface="Cambria"/>
              <a:cs typeface="Cambria"/>
              <a:sym typeface="Cambria"/>
            </a:endParaRPr>
          </a:p>
          <a:p>
            <a:pPr marL="457200" lvl="0" indent="-387350" algn="l" rtl="0">
              <a:lnSpc>
                <a:spcPct val="90000"/>
              </a:lnSpc>
              <a:spcBef>
                <a:spcPts val="0"/>
              </a:spcBef>
              <a:spcAft>
                <a:spcPts val="0"/>
              </a:spcAft>
              <a:buClr>
                <a:schemeClr val="lt1"/>
              </a:buClr>
              <a:buSzPts val="2500"/>
              <a:buFont typeface="Cambria"/>
              <a:buChar char="●"/>
            </a:pPr>
            <a:r>
              <a:rPr lang="en-US" sz="2500" dirty="0">
                <a:solidFill>
                  <a:schemeClr val="lt1"/>
                </a:solidFill>
                <a:latin typeface="Cambria"/>
                <a:ea typeface="Cambria"/>
                <a:cs typeface="Cambria"/>
                <a:sym typeface="Cambria"/>
              </a:rPr>
              <a:t>Thus using this dataset, and other software like </a:t>
            </a:r>
            <a:r>
              <a:rPr lang="en-US" sz="2500" dirty="0" err="1">
                <a:solidFill>
                  <a:schemeClr val="lt1"/>
                </a:solidFill>
                <a:latin typeface="Cambria"/>
                <a:ea typeface="Cambria"/>
                <a:cs typeface="Cambria"/>
                <a:sym typeface="Cambria"/>
              </a:rPr>
              <a:t>vscode</a:t>
            </a:r>
            <a:r>
              <a:rPr lang="en-US" sz="2500" dirty="0">
                <a:solidFill>
                  <a:schemeClr val="lt1"/>
                </a:solidFill>
                <a:latin typeface="Cambria"/>
                <a:ea typeface="Cambria"/>
                <a:cs typeface="Cambria"/>
                <a:sym typeface="Cambria"/>
              </a:rPr>
              <a:t>(to compute the code),tableau(to create visualizations),</a:t>
            </a:r>
            <a:r>
              <a:rPr lang="en-US" sz="2500" dirty="0" err="1">
                <a:solidFill>
                  <a:schemeClr val="lt1"/>
                </a:solidFill>
                <a:latin typeface="Cambria"/>
                <a:ea typeface="Cambria"/>
                <a:cs typeface="Cambria"/>
                <a:sym typeface="Cambria"/>
              </a:rPr>
              <a:t>etc</a:t>
            </a:r>
            <a:r>
              <a:rPr lang="en-US" sz="2500" dirty="0">
                <a:solidFill>
                  <a:schemeClr val="lt1"/>
                </a:solidFill>
                <a:latin typeface="Cambria"/>
                <a:ea typeface="Cambria"/>
                <a:cs typeface="Cambria"/>
                <a:sym typeface="Cambria"/>
              </a:rPr>
              <a:t> we are going to create different </a:t>
            </a:r>
            <a:endParaRPr sz="2500" dirty="0">
              <a:solidFill>
                <a:schemeClr val="lt1"/>
              </a:solidFill>
              <a:latin typeface="Cambria"/>
              <a:ea typeface="Cambria"/>
              <a:cs typeface="Cambria"/>
              <a:sym typeface="Cambria"/>
            </a:endParaRPr>
          </a:p>
          <a:p>
            <a:pPr marL="457200" lvl="0" indent="0" algn="l" rtl="0">
              <a:lnSpc>
                <a:spcPct val="90000"/>
              </a:lnSpc>
              <a:spcBef>
                <a:spcPts val="0"/>
              </a:spcBef>
              <a:spcAft>
                <a:spcPts val="0"/>
              </a:spcAft>
              <a:buNone/>
            </a:pPr>
            <a:r>
              <a:rPr lang="en-US" sz="2500" dirty="0">
                <a:solidFill>
                  <a:schemeClr val="lt1"/>
                </a:solidFill>
                <a:latin typeface="Cambria"/>
                <a:ea typeface="Cambria"/>
                <a:cs typeface="Cambria"/>
                <a:sym typeface="Cambria"/>
              </a:rPr>
              <a:t>prediction models.</a:t>
            </a:r>
            <a:endParaRPr sz="2500" dirty="0">
              <a:solidFill>
                <a:schemeClr val="lt1"/>
              </a:solidFill>
              <a:latin typeface="Cambria"/>
              <a:ea typeface="Cambria"/>
              <a:cs typeface="Cambria"/>
              <a:sym typeface="Cambria"/>
            </a:endParaRPr>
          </a:p>
          <a:p>
            <a:pPr marL="0" lvl="0" indent="0" algn="l" rtl="0">
              <a:lnSpc>
                <a:spcPct val="90000"/>
              </a:lnSpc>
              <a:spcBef>
                <a:spcPts val="0"/>
              </a:spcBef>
              <a:spcAft>
                <a:spcPts val="0"/>
              </a:spcAft>
              <a:buNone/>
            </a:pPr>
            <a:endParaRPr sz="3000" dirty="0">
              <a:solidFill>
                <a:schemeClr val="lt1"/>
              </a:solidFill>
              <a:latin typeface="Cambria"/>
              <a:ea typeface="Cambria"/>
              <a:cs typeface="Cambria"/>
              <a:sym typeface="Cambri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50">
                                            <p:txEl>
                                              <p:pRg st="0" end="0"/>
                                            </p:txEl>
                                          </p:spTgt>
                                        </p:tgtEl>
                                        <p:attrNameLst>
                                          <p:attrName>style.visibility</p:attrName>
                                        </p:attrNameLst>
                                      </p:cBhvr>
                                      <p:to>
                                        <p:strVal val="visible"/>
                                      </p:to>
                                    </p:set>
                                    <p:animEffect transition="in" filter="fade">
                                      <p:cBhvr>
                                        <p:cTn id="7" dur="1000"/>
                                        <p:tgtEl>
                                          <p:spTgt spid="150">
                                            <p:txEl>
                                              <p:pRg st="0" end="0"/>
                                            </p:txEl>
                                          </p:spTgt>
                                        </p:tgtEl>
                                      </p:cBhvr>
                                    </p:animEffect>
                                    <p:anim calcmode="lin" valueType="num">
                                      <p:cBhvr>
                                        <p:cTn id="8" dur="1000" fill="hold"/>
                                        <p:tgtEl>
                                          <p:spTgt spid="150">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5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50">
                                            <p:txEl>
                                              <p:pRg st="1" end="1"/>
                                            </p:txEl>
                                          </p:spTgt>
                                        </p:tgtEl>
                                        <p:attrNameLst>
                                          <p:attrName>style.visibility</p:attrName>
                                        </p:attrNameLst>
                                      </p:cBhvr>
                                      <p:to>
                                        <p:strVal val="visible"/>
                                      </p:to>
                                    </p:set>
                                    <p:animEffect transition="in" filter="fade">
                                      <p:cBhvr>
                                        <p:cTn id="14" dur="1000"/>
                                        <p:tgtEl>
                                          <p:spTgt spid="150">
                                            <p:txEl>
                                              <p:pRg st="1" end="1"/>
                                            </p:txEl>
                                          </p:spTgt>
                                        </p:tgtEl>
                                      </p:cBhvr>
                                    </p:animEffect>
                                    <p:anim calcmode="lin" valueType="num">
                                      <p:cBhvr>
                                        <p:cTn id="15" dur="1000" fill="hold"/>
                                        <p:tgtEl>
                                          <p:spTgt spid="150">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50">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150">
                                            <p:txEl>
                                              <p:pRg st="2" end="2"/>
                                            </p:txEl>
                                          </p:spTgt>
                                        </p:tgtEl>
                                        <p:attrNameLst>
                                          <p:attrName>style.visibility</p:attrName>
                                        </p:attrNameLst>
                                      </p:cBhvr>
                                      <p:to>
                                        <p:strVal val="visible"/>
                                      </p:to>
                                    </p:set>
                                    <p:anim calcmode="lin" valueType="num">
                                      <p:cBhvr additive="base">
                                        <p:cTn id="21" dur="500" fill="hold"/>
                                        <p:tgtEl>
                                          <p:spTgt spid="150">
                                            <p:txEl>
                                              <p:pRg st="2" end="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150">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150">
                                            <p:txEl>
                                              <p:pRg st="3" end="3"/>
                                            </p:txEl>
                                          </p:spTgt>
                                        </p:tgtEl>
                                        <p:attrNameLst>
                                          <p:attrName>style.visibility</p:attrName>
                                        </p:attrNameLst>
                                      </p:cBhvr>
                                      <p:to>
                                        <p:strVal val="visible"/>
                                      </p:to>
                                    </p:set>
                                    <p:anim calcmode="lin" valueType="num">
                                      <p:cBhvr additive="base">
                                        <p:cTn id="27" dur="500" fill="hold"/>
                                        <p:tgtEl>
                                          <p:spTgt spid="150">
                                            <p:txEl>
                                              <p:pRg st="3" end="3"/>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150">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150">
                                            <p:txEl>
                                              <p:pRg st="4" end="4"/>
                                            </p:txEl>
                                          </p:spTgt>
                                        </p:tgtEl>
                                        <p:attrNameLst>
                                          <p:attrName>style.visibility</p:attrName>
                                        </p:attrNameLst>
                                      </p:cBhvr>
                                      <p:to>
                                        <p:strVal val="visible"/>
                                      </p:to>
                                    </p:set>
                                    <p:anim calcmode="lin" valueType="num">
                                      <p:cBhvr additive="base">
                                        <p:cTn id="33" dur="500" fill="hold"/>
                                        <p:tgtEl>
                                          <p:spTgt spid="150">
                                            <p:txEl>
                                              <p:pRg st="4" end="4"/>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150">
                                            <p:txEl>
                                              <p:pRg st="4" end="4"/>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150">
                                            <p:txEl>
                                              <p:pRg st="5" end="5"/>
                                            </p:txEl>
                                          </p:spTgt>
                                        </p:tgtEl>
                                        <p:attrNameLst>
                                          <p:attrName>style.visibility</p:attrName>
                                        </p:attrNameLst>
                                      </p:cBhvr>
                                      <p:to>
                                        <p:strVal val="visible"/>
                                      </p:to>
                                    </p:set>
                                    <p:anim calcmode="lin" valueType="num">
                                      <p:cBhvr additive="base">
                                        <p:cTn id="37" dur="500" fill="hold"/>
                                        <p:tgtEl>
                                          <p:spTgt spid="150">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50">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4"/>
        <p:cNvGrpSpPr/>
        <p:nvPr/>
      </p:nvGrpSpPr>
      <p:grpSpPr>
        <a:xfrm>
          <a:off x="0" y="0"/>
          <a:ext cx="0" cy="0"/>
          <a:chOff x="0" y="0"/>
          <a:chExt cx="0" cy="0"/>
        </a:xfrm>
      </p:grpSpPr>
      <p:sp>
        <p:nvSpPr>
          <p:cNvPr id="155" name="Google Shape;155;p9"/>
          <p:cNvSpPr/>
          <p:nvPr/>
        </p:nvSpPr>
        <p:spPr>
          <a:xfrm>
            <a:off x="1223645" y="784225"/>
            <a:ext cx="9342120" cy="5040630"/>
          </a:xfrm>
          <a:prstGeom prst="round2SameRect">
            <a:avLst>
              <a:gd name="adj1" fmla="val 0"/>
              <a:gd name="adj2" fmla="val 0"/>
            </a:avLst>
          </a:prstGeom>
          <a:gradFill>
            <a:gsLst>
              <a:gs pos="0">
                <a:srgbClr val="152839"/>
              </a:gs>
              <a:gs pos="100000">
                <a:srgbClr val="152839">
                  <a:alpha val="91764"/>
                </a:srgbClr>
              </a:gs>
            </a:gsLst>
            <a:lin ang="135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6" name="Google Shape;156;p9"/>
          <p:cNvSpPr/>
          <p:nvPr/>
        </p:nvSpPr>
        <p:spPr>
          <a:xfrm>
            <a:off x="1698855" y="1121430"/>
            <a:ext cx="6302400" cy="581700"/>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Clr>
                <a:schemeClr val="lt1"/>
              </a:buClr>
              <a:buSzPts val="2800"/>
              <a:buFont typeface="Quattrocento Sans"/>
              <a:buNone/>
            </a:pPr>
            <a:r>
              <a:rPr lang="en-US" sz="2800" b="1">
                <a:solidFill>
                  <a:schemeClr val="lt1"/>
                </a:solidFill>
                <a:latin typeface="Quattrocento Sans"/>
                <a:ea typeface="Quattrocento Sans"/>
                <a:cs typeface="Quattrocento Sans"/>
                <a:sym typeface="Quattrocento Sans"/>
              </a:rPr>
              <a:t>PROPOSED WORK</a:t>
            </a:r>
            <a:endParaRPr sz="2800" b="1">
              <a:solidFill>
                <a:schemeClr val="lt1"/>
              </a:solidFill>
              <a:latin typeface="Quattrocento Sans"/>
              <a:ea typeface="Quattrocento Sans"/>
              <a:cs typeface="Quattrocento Sans"/>
              <a:sym typeface="Quattrocento Sans"/>
            </a:endParaRPr>
          </a:p>
        </p:txBody>
      </p:sp>
      <p:sp>
        <p:nvSpPr>
          <p:cNvPr id="157" name="Google Shape;157;p9"/>
          <p:cNvSpPr txBox="1"/>
          <p:nvPr/>
        </p:nvSpPr>
        <p:spPr>
          <a:xfrm>
            <a:off x="1637925" y="1870225"/>
            <a:ext cx="8748900" cy="33015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en-US" sz="2500" dirty="0">
                <a:solidFill>
                  <a:schemeClr val="lt1"/>
                </a:solidFill>
                <a:latin typeface="Cambria"/>
                <a:ea typeface="Cambria"/>
                <a:cs typeface="Cambria"/>
                <a:sym typeface="Cambria"/>
              </a:rPr>
              <a:t>We have divided the problem statement into two </a:t>
            </a:r>
            <a:r>
              <a:rPr lang="en-US" sz="2500" dirty="0" err="1">
                <a:solidFill>
                  <a:schemeClr val="lt1"/>
                </a:solidFill>
                <a:latin typeface="Cambria"/>
                <a:ea typeface="Cambria"/>
                <a:cs typeface="Cambria"/>
                <a:sym typeface="Cambria"/>
              </a:rPr>
              <a:t>parts,i.e</a:t>
            </a:r>
            <a:r>
              <a:rPr lang="en-US" sz="2500" dirty="0">
                <a:solidFill>
                  <a:schemeClr val="lt1"/>
                </a:solidFill>
                <a:latin typeface="Cambria"/>
                <a:ea typeface="Cambria"/>
                <a:cs typeface="Cambria"/>
                <a:sym typeface="Cambria"/>
              </a:rPr>
              <a:t> data creation and model building.</a:t>
            </a:r>
            <a:endParaRPr sz="2500" dirty="0">
              <a:solidFill>
                <a:schemeClr val="lt1"/>
              </a:solidFill>
              <a:latin typeface="Cambria"/>
              <a:ea typeface="Cambria"/>
              <a:cs typeface="Cambria"/>
              <a:sym typeface="Cambria"/>
            </a:endParaRPr>
          </a:p>
          <a:p>
            <a:pPr marL="0" lvl="0" indent="0" algn="l" rtl="0">
              <a:lnSpc>
                <a:spcPct val="90000"/>
              </a:lnSpc>
              <a:spcBef>
                <a:spcPts val="0"/>
              </a:spcBef>
              <a:spcAft>
                <a:spcPts val="0"/>
              </a:spcAft>
              <a:buNone/>
            </a:pPr>
            <a:r>
              <a:rPr lang="en-US" sz="2500" dirty="0">
                <a:solidFill>
                  <a:schemeClr val="lt1"/>
                </a:solidFill>
                <a:latin typeface="Cambria"/>
                <a:ea typeface="Cambria"/>
                <a:cs typeface="Cambria"/>
                <a:sym typeface="Cambria"/>
              </a:rPr>
              <a:t>The data creation part includes defining the various data variables also called as features and second is the creation of records with respect to the different attributes using the dataset.</a:t>
            </a:r>
            <a:endParaRPr sz="2500" dirty="0">
              <a:solidFill>
                <a:schemeClr val="lt1"/>
              </a:solidFill>
              <a:latin typeface="Cambria"/>
              <a:ea typeface="Cambria"/>
              <a:cs typeface="Cambria"/>
              <a:sym typeface="Cambria"/>
            </a:endParaRPr>
          </a:p>
          <a:p>
            <a:pPr marL="0" lvl="0" indent="0" algn="l" rtl="0">
              <a:lnSpc>
                <a:spcPct val="90000"/>
              </a:lnSpc>
              <a:spcBef>
                <a:spcPts val="0"/>
              </a:spcBef>
              <a:spcAft>
                <a:spcPts val="0"/>
              </a:spcAft>
              <a:buNone/>
            </a:pPr>
            <a:r>
              <a:rPr lang="en-US" sz="2500" dirty="0">
                <a:solidFill>
                  <a:schemeClr val="lt1"/>
                </a:solidFill>
                <a:latin typeface="Cambria"/>
                <a:ea typeface="Cambria"/>
                <a:cs typeface="Cambria"/>
                <a:sym typeface="Cambria"/>
              </a:rPr>
              <a:t>Using the above dataset and records we create various prediction models to find out the number of counter boys that should be employed in order to meet the long queue problem.</a:t>
            </a:r>
            <a:endParaRPr sz="1100" dirty="0">
              <a:latin typeface="Cambria"/>
              <a:ea typeface="Cambria"/>
              <a:cs typeface="Cambria"/>
              <a:sym typeface="Cambri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57">
                                            <p:txEl>
                                              <p:pRg st="0" end="0"/>
                                            </p:txEl>
                                          </p:spTgt>
                                        </p:tgtEl>
                                        <p:attrNameLst>
                                          <p:attrName>style.visibility</p:attrName>
                                        </p:attrNameLst>
                                      </p:cBhvr>
                                      <p:to>
                                        <p:strVal val="visible"/>
                                      </p:to>
                                    </p:set>
                                    <p:animEffect transition="in" filter="fade">
                                      <p:cBhvr>
                                        <p:cTn id="7" dur="1000"/>
                                        <p:tgtEl>
                                          <p:spTgt spid="157">
                                            <p:txEl>
                                              <p:pRg st="0" end="0"/>
                                            </p:txEl>
                                          </p:spTgt>
                                        </p:tgtEl>
                                      </p:cBhvr>
                                    </p:animEffect>
                                    <p:anim calcmode="lin" valueType="num">
                                      <p:cBhvr>
                                        <p:cTn id="8" dur="1000" fill="hold"/>
                                        <p:tgtEl>
                                          <p:spTgt spid="15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5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157">
                                            <p:txEl>
                                              <p:pRg st="1" end="1"/>
                                            </p:txEl>
                                          </p:spTgt>
                                        </p:tgtEl>
                                        <p:attrNameLst>
                                          <p:attrName>style.visibility</p:attrName>
                                        </p:attrNameLst>
                                      </p:cBhvr>
                                      <p:to>
                                        <p:strVal val="visible"/>
                                      </p:to>
                                    </p:set>
                                    <p:anim calcmode="lin" valueType="num">
                                      <p:cBhvr additive="base">
                                        <p:cTn id="14" dur="500" fill="hold"/>
                                        <p:tgtEl>
                                          <p:spTgt spid="157">
                                            <p:txEl>
                                              <p:pRg st="1" end="1"/>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157">
                                            <p:txEl>
                                              <p:pRg st="1" end="1"/>
                                            </p:txEl>
                                          </p:spTgt>
                                        </p:tgtEl>
                                        <p:attrNameLst>
                                          <p:attrName>ppt_y</p:attrName>
                                        </p:attrNameLst>
                                      </p:cBhvr>
                                      <p:tavLst>
                                        <p:tav tm="0">
                                          <p:val>
                                            <p:strVal val="1+#ppt_h/2"/>
                                          </p:val>
                                        </p:tav>
                                        <p:tav tm="100000">
                                          <p:val>
                                            <p:strVal val="#ppt_y"/>
                                          </p:val>
                                        </p:tav>
                                      </p:tavLst>
                                    </p:anim>
                                  </p:childTnLst>
                                </p:cTn>
                              </p:par>
                              <p:par>
                                <p:cTn id="16" presetID="2" presetClass="entr" presetSubtype="4" fill="hold" nodeType="withEffect">
                                  <p:stCondLst>
                                    <p:cond delay="0"/>
                                  </p:stCondLst>
                                  <p:childTnLst>
                                    <p:set>
                                      <p:cBhvr>
                                        <p:cTn id="17" dur="1" fill="hold">
                                          <p:stCondLst>
                                            <p:cond delay="0"/>
                                          </p:stCondLst>
                                        </p:cTn>
                                        <p:tgtEl>
                                          <p:spTgt spid="157">
                                            <p:txEl>
                                              <p:pRg st="2" end="2"/>
                                            </p:txEl>
                                          </p:spTgt>
                                        </p:tgtEl>
                                        <p:attrNameLst>
                                          <p:attrName>style.visibility</p:attrName>
                                        </p:attrNameLst>
                                      </p:cBhvr>
                                      <p:to>
                                        <p:strVal val="visible"/>
                                      </p:to>
                                    </p:set>
                                    <p:anim calcmode="lin" valueType="num">
                                      <p:cBhvr additive="base">
                                        <p:cTn id="18" dur="500" fill="hold"/>
                                        <p:tgtEl>
                                          <p:spTgt spid="157">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157">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TotalTime>
  <Words>1043</Words>
  <Application>Microsoft Office PowerPoint</Application>
  <PresentationFormat>Widescreen</PresentationFormat>
  <Paragraphs>123</Paragraphs>
  <Slides>17</Slides>
  <Notes>17</Notes>
  <HiddenSlides>0</HiddenSlides>
  <MMClips>1</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17</vt:i4>
      </vt:variant>
    </vt:vector>
  </HeadingPairs>
  <TitlesOfParts>
    <vt:vector size="27" baseType="lpstr">
      <vt:lpstr>Cambria</vt:lpstr>
      <vt:lpstr>Roboto Thin</vt:lpstr>
      <vt:lpstr>Arial</vt:lpstr>
      <vt:lpstr>Quattrocento Sans</vt:lpstr>
      <vt:lpstr>Arial Black</vt:lpstr>
      <vt:lpstr>Calibri</vt:lpstr>
      <vt:lpstr>Roboto</vt:lpstr>
      <vt:lpstr>Times New Roman</vt:lpstr>
      <vt:lpstr>Office Theme</vt:lpstr>
      <vt:lpstr>Paintbrush Picture</vt:lpstr>
      <vt:lpstr>PowerPoint Presentation</vt:lpstr>
      <vt:lpstr>Group members</vt:lpstr>
      <vt:lpstr>PowerPoint Presentation</vt:lpstr>
      <vt:lpstr>PowerPoint Presentation</vt:lpstr>
      <vt:lpstr>TASK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Concepts used from syllabus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prajwal waykos</cp:lastModifiedBy>
  <cp:revision>3</cp:revision>
  <dcterms:created xsi:type="dcterms:W3CDTF">2021-12-06T06:13:36Z</dcterms:created>
  <dcterms:modified xsi:type="dcterms:W3CDTF">2021-12-07T07:37:53Z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F2C282C95CF8493A9A5A2213D360DFAA</vt:lpwstr>
  </property>
  <property fmtid="{D5CDD505-2E9C-101B-9397-08002B2CF9AE}" pid="3" name="KSOProductBuildVer">
    <vt:lpwstr>1033-11.2.0.10382</vt:lpwstr>
  </property>
</Properties>
</file>